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61" r:id="rId3"/>
  </p:sldMasterIdLst>
  <p:handoutMasterIdLst>
    <p:handoutMasterId r:id="rId26"/>
  </p:handoutMasterIdLst>
  <p:sldIdLst>
    <p:sldId id="306" r:id="rId4"/>
    <p:sldId id="308" r:id="rId5"/>
    <p:sldId id="305" r:id="rId6"/>
    <p:sldId id="268" r:id="rId7"/>
    <p:sldId id="265" r:id="rId8"/>
    <p:sldId id="271" r:id="rId9"/>
    <p:sldId id="311" r:id="rId10"/>
    <p:sldId id="275" r:id="rId11"/>
    <p:sldId id="280" r:id="rId12"/>
    <p:sldId id="281" r:id="rId13"/>
    <p:sldId id="283" r:id="rId14"/>
    <p:sldId id="279" r:id="rId15"/>
    <p:sldId id="291" r:id="rId16"/>
    <p:sldId id="294" r:id="rId17"/>
    <p:sldId id="288" r:id="rId18"/>
    <p:sldId id="300" r:id="rId19"/>
    <p:sldId id="284" r:id="rId20"/>
    <p:sldId id="301" r:id="rId21"/>
    <p:sldId id="302" r:id="rId22"/>
    <p:sldId id="303" r:id="rId23"/>
    <p:sldId id="310" r:id="rId24"/>
    <p:sldId id="293" r:id="rId25"/>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151515"/>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99" d="100"/>
          <a:sy n="99" d="100"/>
        </p:scale>
        <p:origin x="-128" y="-40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3870"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F017CD32-2829-4BDC-9A44-88EECBF07D4F}" type="datetimeFigureOut">
              <a:rPr lang="fr-FR" smtClean="0"/>
              <a:t>19/10/20</a:t>
            </a:fld>
            <a:endParaRPr lang="fr-FR"/>
          </a:p>
        </p:txBody>
      </p:sp>
      <p:sp>
        <p:nvSpPr>
          <p:cNvPr id="4" name="Espace réservé du pied de page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8945EC6D-BD08-4730-998E-5E494CD2B8EF}" type="slidenum">
              <a:rPr lang="fr-FR" smtClean="0"/>
              <a:t>‹#›</a:t>
            </a:fld>
            <a:endParaRPr lang="fr-FR"/>
          </a:p>
        </p:txBody>
      </p:sp>
    </p:spTree>
    <p:extLst>
      <p:ext uri="{BB962C8B-B14F-4D97-AF65-F5344CB8AC3E}">
        <p14:creationId xmlns:p14="http://schemas.microsoft.com/office/powerpoint/2010/main" val="8637801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17590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42751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70233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Espace réservé pour une image  11"/>
          <p:cNvSpPr>
            <a:spLocks noGrp="1"/>
          </p:cNvSpPr>
          <p:nvPr>
            <p:ph type="pic" sz="quarter" idx="10"/>
          </p:nvPr>
        </p:nvSpPr>
        <p:spPr>
          <a:xfrm>
            <a:off x="1654175" y="1176338"/>
            <a:ext cx="1358900" cy="1574800"/>
          </a:xfrm>
          <a:prstGeom prst="rect">
            <a:avLst/>
          </a:prstGeom>
        </p:spPr>
        <p:txBody>
          <a:bodyPr/>
          <a:lstStyle/>
          <a:p>
            <a:endParaRPr lang="fr-FR"/>
          </a:p>
        </p:txBody>
      </p:sp>
      <p:sp>
        <p:nvSpPr>
          <p:cNvPr id="13" name="Espace réservé pour une image  11"/>
          <p:cNvSpPr>
            <a:spLocks noGrp="1"/>
          </p:cNvSpPr>
          <p:nvPr>
            <p:ph type="pic" sz="quarter" idx="11"/>
          </p:nvPr>
        </p:nvSpPr>
        <p:spPr>
          <a:xfrm>
            <a:off x="1806575" y="1328738"/>
            <a:ext cx="1358900" cy="1574800"/>
          </a:xfrm>
          <a:prstGeom prst="rect">
            <a:avLst/>
          </a:prstGeom>
        </p:spPr>
        <p:txBody>
          <a:bodyPr/>
          <a:lstStyle/>
          <a:p>
            <a:endParaRPr lang="fr-FR"/>
          </a:p>
        </p:txBody>
      </p:sp>
      <p:sp>
        <p:nvSpPr>
          <p:cNvPr id="14" name="Espace réservé pour une image  11"/>
          <p:cNvSpPr>
            <a:spLocks noGrp="1"/>
          </p:cNvSpPr>
          <p:nvPr>
            <p:ph type="pic" sz="quarter" idx="12"/>
          </p:nvPr>
        </p:nvSpPr>
        <p:spPr>
          <a:xfrm>
            <a:off x="1958975" y="1481138"/>
            <a:ext cx="1358900" cy="1574800"/>
          </a:xfrm>
          <a:prstGeom prst="rect">
            <a:avLst/>
          </a:prstGeom>
        </p:spPr>
        <p:txBody>
          <a:bodyPr/>
          <a:lstStyle/>
          <a:p>
            <a:endParaRPr lang="fr-FR"/>
          </a:p>
        </p:txBody>
      </p:sp>
      <p:sp>
        <p:nvSpPr>
          <p:cNvPr id="15" name="Espace réservé pour une image  11"/>
          <p:cNvSpPr>
            <a:spLocks noGrp="1"/>
          </p:cNvSpPr>
          <p:nvPr>
            <p:ph type="pic" sz="quarter" idx="13"/>
          </p:nvPr>
        </p:nvSpPr>
        <p:spPr>
          <a:xfrm>
            <a:off x="2111375" y="1633538"/>
            <a:ext cx="1358900" cy="1574800"/>
          </a:xfrm>
          <a:prstGeom prst="rect">
            <a:avLst/>
          </a:prstGeom>
        </p:spPr>
        <p:txBody>
          <a:bodyPr/>
          <a:lstStyle/>
          <a:p>
            <a:endParaRPr lang="fr-FR"/>
          </a:p>
        </p:txBody>
      </p:sp>
    </p:spTree>
    <p:extLst>
      <p:ext uri="{BB962C8B-B14F-4D97-AF65-F5344CB8AC3E}">
        <p14:creationId xmlns:p14="http://schemas.microsoft.com/office/powerpoint/2010/main" val="301107252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88309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77279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67068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4538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B632CBB-16B3-4AD3-AEF7-C51FF600ECB7}" type="datetimeFigureOut">
              <a:rPr lang="fr-FR" smtClean="0"/>
              <a:t>19/10/20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55454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B632CBB-16B3-4AD3-AEF7-C51FF600ECB7}"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141838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632CBB-16B3-4AD3-AEF7-C51FF600ECB7}" type="datetimeFigureOut">
              <a:rPr lang="fr-FR" smtClean="0"/>
              <a:t>19/10/20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94211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305429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30391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663756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806276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164459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B632CBB-16B3-4AD3-AEF7-C51FF600ECB7}"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49038858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2280810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95855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43331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491213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99E1F6B-3FCB-4E68-8152-567E347FB963}" type="datetimeFigureOut">
              <a:rPr lang="fr-FR" smtClean="0"/>
              <a:t>19/10/20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86984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a:prstGeom prst="rect">
            <a:avLst/>
          </a:prstGeo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130320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99E1F6B-3FCB-4E68-8152-567E347FB963}"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4173630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E1F6B-3FCB-4E68-8152-567E347FB963}" type="datetimeFigureOut">
              <a:rPr lang="fr-FR" smtClean="0"/>
              <a:t>19/10/20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123376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1223695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729492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2177697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88809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56692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325447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8270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06786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24579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56010099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9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7A681-5B9F-40DD-8B09-944D64BCF89F}" type="slidenum">
              <a:rPr lang="fr-FR" smtClean="0"/>
              <a:t>‹#›</a:t>
            </a:fld>
            <a:endParaRPr lang="fr-FR"/>
          </a:p>
        </p:txBody>
      </p:sp>
    </p:spTree>
    <p:extLst>
      <p:ext uri="{BB962C8B-B14F-4D97-AF65-F5344CB8AC3E}">
        <p14:creationId xmlns:p14="http://schemas.microsoft.com/office/powerpoint/2010/main" val="13849326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8E0FC-D77C-4EAD-96BD-57ADD80CBFAA}" type="slidenum">
              <a:rPr lang="fr-FR" smtClean="0"/>
              <a:t>‹#›</a:t>
            </a:fld>
            <a:endParaRPr lang="fr-FR"/>
          </a:p>
        </p:txBody>
      </p:sp>
    </p:spTree>
    <p:extLst>
      <p:ext uri="{BB962C8B-B14F-4D97-AF65-F5344CB8AC3E}">
        <p14:creationId xmlns:p14="http://schemas.microsoft.com/office/powerpoint/2010/main" val="34788462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3.jpeg"/><Relationship Id="rId5" Type="http://schemas.openxmlformats.org/officeDocument/2006/relationships/image" Target="../media/image60.jpeg"/><Relationship Id="rId6" Type="http://schemas.openxmlformats.org/officeDocument/2006/relationships/image" Target="../media/image1.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11.xml.rels><?xml version="1.0" encoding="UTF-8" standalone="yes"?>
<Relationships xmlns="http://schemas.openxmlformats.org/package/2006/relationships"><Relationship Id="rId9" Type="http://schemas.openxmlformats.org/officeDocument/2006/relationships/image" Target="../media/image66.jpeg"/><Relationship Id="rId20" Type="http://schemas.openxmlformats.org/officeDocument/2006/relationships/image" Target="../media/image75.jpeg"/><Relationship Id="rId21" Type="http://schemas.openxmlformats.org/officeDocument/2006/relationships/image" Target="../media/image76.jpeg"/><Relationship Id="rId22" Type="http://schemas.openxmlformats.org/officeDocument/2006/relationships/image" Target="../media/image77.jpeg"/><Relationship Id="rId23" Type="http://schemas.openxmlformats.org/officeDocument/2006/relationships/image" Target="../media/image78.jpeg"/><Relationship Id="rId24" Type="http://schemas.openxmlformats.org/officeDocument/2006/relationships/image" Target="../media/image79.png"/><Relationship Id="rId25" Type="http://schemas.openxmlformats.org/officeDocument/2006/relationships/image" Target="../media/image80.jpeg"/><Relationship Id="rId26" Type="http://schemas.openxmlformats.org/officeDocument/2006/relationships/image" Target="../media/image81.png"/><Relationship Id="rId27" Type="http://schemas.openxmlformats.org/officeDocument/2006/relationships/image" Target="../media/image82.jpeg"/><Relationship Id="rId28" Type="http://schemas.openxmlformats.org/officeDocument/2006/relationships/image" Target="../media/image83.jpeg"/><Relationship Id="rId29" Type="http://schemas.openxmlformats.org/officeDocument/2006/relationships/image" Target="../media/image84.jpeg"/><Relationship Id="rId10" Type="http://schemas.openxmlformats.org/officeDocument/2006/relationships/image" Target="../media/image34.png"/><Relationship Id="rId11" Type="http://schemas.openxmlformats.org/officeDocument/2006/relationships/image" Target="../media/image15.png"/><Relationship Id="rId12" Type="http://schemas.openxmlformats.org/officeDocument/2006/relationships/image" Target="../media/image67.png"/><Relationship Id="rId13" Type="http://schemas.openxmlformats.org/officeDocument/2006/relationships/image" Target="../media/image68.jpeg"/><Relationship Id="rId14" Type="http://schemas.openxmlformats.org/officeDocument/2006/relationships/image" Target="../media/image69.jpeg"/><Relationship Id="rId15" Type="http://schemas.openxmlformats.org/officeDocument/2006/relationships/image" Target="../media/image70.jpe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30.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2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4.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5" Type="http://schemas.openxmlformats.org/officeDocument/2006/relationships/image" Target="../media/image104.jpeg"/><Relationship Id="rId1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3.jpe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jpeg"/><Relationship Id="rId8" Type="http://schemas.openxmlformats.org/officeDocument/2006/relationships/image" Target="../media/image90.png"/><Relationship Id="rId9" Type="http://schemas.openxmlformats.org/officeDocument/2006/relationships/image" Target="../media/image98.png"/><Relationship Id="rId10"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6.png"/><Relationship Id="rId5" Type="http://schemas.openxmlformats.org/officeDocument/2006/relationships/image" Target="../media/image107.jpeg"/><Relationship Id="rId6" Type="http://schemas.openxmlformats.org/officeDocument/2006/relationships/image" Target="../media/image108.png"/><Relationship Id="rId7" Type="http://schemas.openxmlformats.org/officeDocument/2006/relationships/image" Target="../media/image109.jpeg"/><Relationship Id="rId8" Type="http://schemas.openxmlformats.org/officeDocument/2006/relationships/image" Target="../media/image110.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05.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7.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18.png"/><Relationship Id="rId14" Type="http://schemas.openxmlformats.org/officeDocument/2006/relationships/image" Target="../media/image119.png"/><Relationship Id="rId1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jpg"/><Relationship Id="rId4" Type="http://schemas.openxmlformats.org/officeDocument/2006/relationships/image" Target="../media/image7.jpeg"/><Relationship Id="rId5" Type="http://schemas.openxmlformats.org/officeDocument/2006/relationships/image" Target="../media/image3.jpe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00.png"/><Relationship Id="rId10" Type="http://schemas.openxmlformats.org/officeDocument/2006/relationships/image" Target="../media/image1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19.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3.jpeg"/><Relationship Id="rId5" Type="http://schemas.openxmlformats.org/officeDocument/2006/relationships/image" Target="../media/image123.jpeg"/><Relationship Id="rId6" Type="http://schemas.openxmlformats.org/officeDocument/2006/relationships/image" Target="../media/image124.png"/><Relationship Id="rId7" Type="http://schemas.openxmlformats.org/officeDocument/2006/relationships/image" Target="../media/image28.png"/><Relationship Id="rId8" Type="http://schemas.openxmlformats.org/officeDocument/2006/relationships/image" Target="../media/image125.jpeg"/><Relationship Id="rId9" Type="http://schemas.openxmlformats.org/officeDocument/2006/relationships/image" Target="../media/image126.jpeg"/><Relationship Id="rId10"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jpeg"/><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128.jpeg"/></Relationships>
</file>

<file path=ppt/slides/_rels/slide21.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36.png"/><Relationship Id="rId1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29.jpeg"/><Relationship Id="rId4" Type="http://schemas.openxmlformats.org/officeDocument/2006/relationships/image" Target="../media/image119.png"/><Relationship Id="rId5" Type="http://schemas.openxmlformats.org/officeDocument/2006/relationships/image" Target="../media/image3.jpeg"/><Relationship Id="rId6" Type="http://schemas.openxmlformats.org/officeDocument/2006/relationships/image" Target="../media/image130.png"/><Relationship Id="rId7" Type="http://schemas.openxmlformats.org/officeDocument/2006/relationships/image" Target="../media/image131.jpeg"/><Relationship Id="rId8" Type="http://schemas.openxmlformats.org/officeDocument/2006/relationships/image" Target="../media/image38.png"/><Relationship Id="rId9" Type="http://schemas.openxmlformats.org/officeDocument/2006/relationships/image" Target="../media/image15.png"/><Relationship Id="rId10" Type="http://schemas.openxmlformats.org/officeDocument/2006/relationships/image" Target="../media/image1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13.jpeg"/><Relationship Id="rId3" Type="http://schemas.openxmlformats.org/officeDocument/2006/relationships/image" Target="../media/image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7.jpeg"/><Relationship Id="rId8" Type="http://schemas.openxmlformats.org/officeDocument/2006/relationships/image" Target="../media/image28.png"/><Relationship Id="rId9"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30.png"/><Relationship Id="rId4" Type="http://schemas.openxmlformats.org/officeDocument/2006/relationships/image" Target="../media/image3.jpeg"/><Relationship Id="rId5" Type="http://schemas.openxmlformats.org/officeDocument/2006/relationships/image" Target="../media/image31.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12203324" cy="6858000"/>
            <a:chOff x="0" y="0"/>
            <a:chExt cx="12203324" cy="6858000"/>
          </a:xfrm>
        </p:grpSpPr>
        <p:sp>
          <p:nvSpPr>
            <p:cNvPr id="4" name="Rectangle 3"/>
            <p:cNvSpPr/>
            <p:nvPr/>
          </p:nvSpPr>
          <p:spPr>
            <a:xfrm>
              <a:off x="0" y="0"/>
              <a:ext cx="12192000" cy="6858000"/>
            </a:xfrm>
            <a:prstGeom prst="rect">
              <a:avLst/>
            </a:prstGeom>
            <a:solidFill>
              <a:schemeClr val="tx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0" y="6144740"/>
              <a:ext cx="5329882" cy="313038"/>
              <a:chOff x="0" y="5667632"/>
              <a:chExt cx="4069492" cy="313038"/>
            </a:xfrm>
          </p:grpSpPr>
          <p:cxnSp>
            <p:nvCxnSpPr>
              <p:cNvPr id="9" name="Connecteur droit 8"/>
              <p:cNvCxnSpPr/>
              <p:nvPr/>
            </p:nvCxnSpPr>
            <p:spPr>
              <a:xfrm flipV="1">
                <a:off x="0" y="5667632"/>
                <a:ext cx="4069492" cy="1"/>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0" y="5745892"/>
                <a:ext cx="3550508" cy="41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0" y="5828270"/>
                <a:ext cx="301504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0" y="5906530"/>
                <a:ext cx="250430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0" y="5976551"/>
                <a:ext cx="2034746" cy="41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a:off x="327509" y="5588568"/>
              <a:ext cx="4384534" cy="584775"/>
            </a:xfrm>
            <a:prstGeom prst="rect">
              <a:avLst/>
            </a:prstGeom>
            <a:noFill/>
          </p:spPr>
          <p:txBody>
            <a:bodyPr wrap="square" rtlCol="0">
              <a:spAutoFit/>
            </a:bodyPr>
            <a:lstStyle/>
            <a:p>
              <a:r>
                <a:rPr lang="fr-FR" sz="3200" dirty="0" smtClean="0">
                  <a:solidFill>
                    <a:schemeClr val="bg1"/>
                  </a:solidFill>
                  <a:latin typeface="Impact" panose="020B0806030902050204" pitchFamily="34" charset="0"/>
                </a:rPr>
                <a:t>SPONSORSHIP PROPOSAL</a:t>
              </a:r>
              <a:endParaRPr lang="fr-FR" sz="3200" dirty="0">
                <a:solidFill>
                  <a:schemeClr val="bg1"/>
                </a:solidFill>
                <a:latin typeface="Impact" panose="020B0806030902050204" pitchFamily="34" charset="0"/>
              </a:endParaRPr>
            </a:p>
          </p:txBody>
        </p:sp>
        <p:grpSp>
          <p:nvGrpSpPr>
            <p:cNvPr id="18" name="Groupe 17"/>
            <p:cNvGrpSpPr/>
            <p:nvPr/>
          </p:nvGrpSpPr>
          <p:grpSpPr>
            <a:xfrm>
              <a:off x="9440562" y="102285"/>
              <a:ext cx="2762762" cy="221133"/>
              <a:chOff x="0" y="5667632"/>
              <a:chExt cx="4078926" cy="221133"/>
            </a:xfrm>
          </p:grpSpPr>
          <p:cxnSp>
            <p:nvCxnSpPr>
              <p:cNvPr id="27" name="Connecteur droit 26"/>
              <p:cNvCxnSpPr/>
              <p:nvPr/>
            </p:nvCxnSpPr>
            <p:spPr>
              <a:xfrm flipV="1">
                <a:off x="0" y="5667632"/>
                <a:ext cx="4069492" cy="1"/>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528418" y="5721178"/>
                <a:ext cx="3550508" cy="4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1049975" y="5778842"/>
                <a:ext cx="30150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564663" y="5831101"/>
                <a:ext cx="2504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017599" y="5884646"/>
                <a:ext cx="2034746" cy="41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116" y="1317781"/>
              <a:ext cx="4375767" cy="4222438"/>
            </a:xfrm>
            <a:prstGeom prst="rect">
              <a:avLst/>
            </a:prstGeom>
            <a:effectLst/>
          </p:spPr>
        </p:pic>
      </p:grpSp>
    </p:spTree>
    <p:extLst>
      <p:ext uri="{BB962C8B-B14F-4D97-AF65-F5344CB8AC3E}">
        <p14:creationId xmlns:p14="http://schemas.microsoft.com/office/powerpoint/2010/main" val="7489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2700887" y="415743"/>
            <a:ext cx="5625933" cy="584775"/>
          </a:xfrm>
          <a:prstGeom prst="rect">
            <a:avLst/>
          </a:prstGeom>
          <a:noFill/>
        </p:spPr>
        <p:txBody>
          <a:bodyPr wrap="square" rtlCol="0">
            <a:spAutoFit/>
          </a:bodyPr>
          <a:lstStyle/>
          <a:p>
            <a:endParaRPr lang="fr-FR" sz="3200" dirty="0">
              <a:solidFill>
                <a:srgbClr val="CC0000"/>
              </a:solidFill>
              <a:latin typeface="Impact" panose="020B0806030902050204" pitchFamily="34" charset="0"/>
            </a:endParaRPr>
          </a:p>
        </p:txBody>
      </p:sp>
      <p:grpSp>
        <p:nvGrpSpPr>
          <p:cNvPr id="2" name="Groupe 1"/>
          <p:cNvGrpSpPr/>
          <p:nvPr/>
        </p:nvGrpSpPr>
        <p:grpSpPr>
          <a:xfrm>
            <a:off x="-8709" y="-2981"/>
            <a:ext cx="11944576" cy="6860980"/>
            <a:chOff x="0" y="-2981"/>
            <a:chExt cx="11944576" cy="686098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19155" r="40300"/>
            <a:stretch/>
          </p:blipFill>
          <p:spPr>
            <a:xfrm>
              <a:off x="5694" y="-2981"/>
              <a:ext cx="4165712" cy="6858000"/>
            </a:xfrm>
            <a:prstGeom prst="rect">
              <a:avLst/>
            </a:prstGeom>
          </p:spPr>
        </p:pic>
        <p:sp>
          <p:nvSpPr>
            <p:cNvPr id="22" name="Triangle rectangle 21"/>
            <p:cNvSpPr/>
            <p:nvPr/>
          </p:nvSpPr>
          <p:spPr>
            <a:xfrm>
              <a:off x="0" y="3253946"/>
              <a:ext cx="977562" cy="360405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rectangle 22"/>
            <p:cNvSpPr/>
            <p:nvPr/>
          </p:nvSpPr>
          <p:spPr>
            <a:xfrm rot="10800000">
              <a:off x="2280939" y="-2981"/>
              <a:ext cx="1894703" cy="6857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63162" y="6298631"/>
              <a:ext cx="702957" cy="454226"/>
            </a:xfrm>
            <a:prstGeom prst="rect">
              <a:avLst/>
            </a:prstGeom>
          </p:spPr>
        </p:pic>
        <p:sp>
          <p:nvSpPr>
            <p:cNvPr id="27" name="Rectangle 26"/>
            <p:cNvSpPr/>
            <p:nvPr/>
          </p:nvSpPr>
          <p:spPr>
            <a:xfrm flipV="1">
              <a:off x="2710248" y="960212"/>
              <a:ext cx="5378795"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8188667" y="244641"/>
              <a:ext cx="3718557" cy="996010"/>
            </a:xfrm>
            <a:prstGeom prst="rect">
              <a:avLst/>
            </a:prstGeom>
          </p:spPr>
        </p:pic>
        <p:sp>
          <p:nvSpPr>
            <p:cNvPr id="46" name="ZoneTexte 45"/>
            <p:cNvSpPr txBox="1"/>
            <p:nvPr/>
          </p:nvSpPr>
          <p:spPr>
            <a:xfrm>
              <a:off x="3765984" y="3357373"/>
              <a:ext cx="8030892" cy="1015663"/>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Raid in France has settled as the leading adventure race in the French outdoor realm, a sport experiencing a sharp expansion with nearly 200 races organized throughout France, with more than 35.000 enthusiasts. No other race is remotely like it: an adventure race in total autonomy. The concept is simple: 4 racers (including at least one woman) completely immerged in the wilderness for a 5 to 8 days non-stop adventure. The route remains secret until the race starts. The itineraries are uncovered in real time by the participants during the race.</a:t>
              </a:r>
              <a:endParaRPr lang="fr-FR" sz="1200" dirty="0">
                <a:latin typeface="Carlito" panose="020F0502020204030204" pitchFamily="34" charset="0"/>
                <a:cs typeface="Carlito" panose="020F0502020204030204" pitchFamily="34" charset="0"/>
              </a:endParaRPr>
            </a:p>
          </p:txBody>
        </p:sp>
        <p:pic>
          <p:nvPicPr>
            <p:cNvPr id="2050" name="Picture 2" descr="https://prp.raidinfrance.com/wp-content/uploads/2020/10/pascal-2-350x4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17"/>
            <a:stretch/>
          </p:blipFill>
          <p:spPr bwMode="auto">
            <a:xfrm>
              <a:off x="10735159" y="5255968"/>
              <a:ext cx="1102327" cy="130364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 name="ZoneTexte 46"/>
            <p:cNvSpPr txBox="1"/>
            <p:nvPr/>
          </p:nvSpPr>
          <p:spPr>
            <a:xfrm>
              <a:off x="5411982" y="5845887"/>
              <a:ext cx="5216087" cy="600164"/>
            </a:xfrm>
            <a:prstGeom prst="rect">
              <a:avLst/>
            </a:prstGeom>
            <a:noFill/>
          </p:spPr>
          <p:txBody>
            <a:bodyPr wrap="square" rtlCol="0">
              <a:spAutoFit/>
            </a:bodyPr>
            <a:lstStyle/>
            <a:p>
              <a:pPr algn="r"/>
              <a:r>
                <a:rPr lang="en-US" sz="1100" b="1" i="1" dirty="0">
                  <a:latin typeface="Carlito" panose="020F0502020204030204" pitchFamily="34" charset="0"/>
                  <a:cs typeface="Carlito" panose="020F0502020204030204" pitchFamily="34" charset="0"/>
                </a:rPr>
                <a:t>Raid in France was founded by Pascal Bahuaud, </a:t>
              </a:r>
              <a:r>
                <a:rPr lang="en-US" sz="1100" b="1" i="1" dirty="0" err="1">
                  <a:latin typeface="Carlito" panose="020F0502020204030204" pitchFamily="34" charset="0"/>
                  <a:cs typeface="Carlito" panose="020F0502020204030204" pitchFamily="34" charset="0"/>
                </a:rPr>
                <a:t>olympic</a:t>
              </a:r>
              <a:r>
                <a:rPr lang="en-US" sz="1100" b="1" i="1" dirty="0">
                  <a:latin typeface="Carlito" panose="020F0502020204030204" pitchFamily="34" charset="0"/>
                  <a:cs typeface="Carlito" panose="020F0502020204030204" pitchFamily="34" charset="0"/>
                </a:rPr>
                <a:t> rowing </a:t>
              </a:r>
              <a:r>
                <a:rPr lang="en-US" sz="1100" b="1" i="1" dirty="0" err="1">
                  <a:latin typeface="Carlito" panose="020F0502020204030204" pitchFamily="34" charset="0"/>
                  <a:cs typeface="Carlito" panose="020F0502020204030204" pitchFamily="34" charset="0"/>
                </a:rPr>
                <a:t>finaliste</a:t>
              </a:r>
              <a:r>
                <a:rPr lang="en-US" sz="1100" b="1" i="1" dirty="0">
                  <a:latin typeface="Carlito" panose="020F0502020204030204" pitchFamily="34" charset="0"/>
                  <a:cs typeface="Carlito" panose="020F0502020204030204" pitchFamily="34" charset="0"/>
                </a:rPr>
                <a:t> in 1988 at </a:t>
              </a:r>
              <a:r>
                <a:rPr lang="en-US" sz="1100" b="1" i="1" dirty="0" err="1">
                  <a:latin typeface="Carlito" panose="020F0502020204030204" pitchFamily="34" charset="0"/>
                  <a:cs typeface="Carlito" panose="020F0502020204030204" pitchFamily="34" charset="0"/>
                </a:rPr>
                <a:t>Séoul</a:t>
              </a:r>
              <a:r>
                <a:rPr lang="en-US" sz="1100" b="1" i="1" dirty="0">
                  <a:latin typeface="Carlito" panose="020F0502020204030204" pitchFamily="34" charset="0"/>
                  <a:cs typeface="Carlito" panose="020F0502020204030204" pitchFamily="34" charset="0"/>
                </a:rPr>
                <a:t> and 13 times </a:t>
              </a:r>
              <a:r>
                <a:rPr lang="en-US" sz="1100" b="1" i="1" dirty="0" err="1">
                  <a:latin typeface="Carlito" panose="020F0502020204030204" pitchFamily="34" charset="0"/>
                  <a:cs typeface="Carlito" panose="020F0502020204030204" pitchFamily="34" charset="0"/>
                </a:rPr>
                <a:t>french</a:t>
              </a:r>
              <a:r>
                <a:rPr lang="en-US" sz="1100" b="1" i="1" dirty="0">
                  <a:latin typeface="Carlito" panose="020F0502020204030204" pitchFamily="34" charset="0"/>
                  <a:cs typeface="Carlito" panose="020F0502020204030204" pitchFamily="34" charset="0"/>
                </a:rPr>
                <a:t> rowing champion, competed in 10 Raids </a:t>
              </a:r>
              <a:r>
                <a:rPr lang="en-US" sz="1100" b="1" i="1" smtClean="0">
                  <a:latin typeface="Carlito" panose="020F0502020204030204" pitchFamily="34" charset="0"/>
                  <a:cs typeface="Carlito" panose="020F0502020204030204" pitchFamily="34" charset="0"/>
                </a:rPr>
                <a:t>Gauloises, </a:t>
              </a:r>
              <a:r>
                <a:rPr lang="en-US" sz="1100" b="1" i="1" dirty="0">
                  <a:latin typeface="Carlito" panose="020F0502020204030204" pitchFamily="34" charset="0"/>
                  <a:cs typeface="Carlito" panose="020F0502020204030204" pitchFamily="34" charset="0"/>
                </a:rPr>
                <a:t>finishing second 5 times and third twice.</a:t>
              </a:r>
              <a:endParaRPr lang="fr-FR" sz="1100" b="1" i="1" dirty="0">
                <a:latin typeface="Carlito" panose="020F0502020204030204" pitchFamily="34" charset="0"/>
                <a:cs typeface="Carlito" panose="020F0502020204030204" pitchFamily="34" charset="0"/>
              </a:endParaRPr>
            </a:p>
          </p:txBody>
        </p:sp>
        <p:sp>
          <p:nvSpPr>
            <p:cNvPr id="48" name="Rectangle 47"/>
            <p:cNvSpPr/>
            <p:nvPr/>
          </p:nvSpPr>
          <p:spPr>
            <a:xfrm flipV="1">
              <a:off x="7890564" y="6673163"/>
              <a:ext cx="394692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4870431" y="1405166"/>
              <a:ext cx="6986826" cy="1615827"/>
            </a:xfrm>
            <a:prstGeom prst="rect">
              <a:avLst/>
            </a:prstGeom>
            <a:noFill/>
          </p:spPr>
          <p:txBody>
            <a:bodyPr wrap="square" rtlCol="0">
              <a:spAutoFit/>
            </a:bodyPr>
            <a:lstStyle/>
            <a:p>
              <a:r>
                <a:rPr lang="en-US" sz="1100" b="1" dirty="0">
                  <a:latin typeface="Carlito" panose="020F0502020204030204" pitchFamily="34" charset="0"/>
                  <a:cs typeface="Carlito" panose="020F0502020204030204" pitchFamily="34" charset="0"/>
                </a:rPr>
                <a:t>Adventure race on French and adjacent </a:t>
              </a:r>
              <a:r>
                <a:rPr lang="en-US" sz="1100" b="1" dirty="0" smtClean="0">
                  <a:latin typeface="Carlito" panose="020F0502020204030204" pitchFamily="34" charset="0"/>
                  <a:cs typeface="Carlito" panose="020F0502020204030204" pitchFamily="34" charset="0"/>
                </a:rPr>
                <a:t>territory, each </a:t>
              </a:r>
              <a:r>
                <a:rPr lang="en-US" sz="1100" b="1" dirty="0">
                  <a:latin typeface="Carlito" panose="020F0502020204030204" pitchFamily="34" charset="0"/>
                  <a:cs typeface="Carlito" panose="020F0502020204030204" pitchFamily="34" charset="0"/>
                </a:rPr>
                <a:t>edition takes place in a different region in </a:t>
              </a:r>
              <a:r>
                <a:rPr lang="en-US" sz="1100" b="1" dirty="0" smtClean="0">
                  <a:latin typeface="Carlito" panose="020F0502020204030204" pitchFamily="34" charset="0"/>
                  <a:cs typeface="Carlito" panose="020F0502020204030204" pitchFamily="34" charset="0"/>
                </a:rPr>
                <a:t>France.</a:t>
              </a:r>
            </a:p>
            <a:p>
              <a:r>
                <a:rPr lang="en-US" sz="1100" b="1" dirty="0" smtClean="0">
                  <a:latin typeface="Carlito" panose="020F0502020204030204" pitchFamily="34" charset="0"/>
                  <a:cs typeface="Carlito" panose="020F0502020204030204" pitchFamily="34" charset="0"/>
                </a:rPr>
                <a:t>For </a:t>
              </a:r>
              <a:r>
                <a:rPr lang="en-US" sz="1100" b="1" dirty="0">
                  <a:latin typeface="Carlito" panose="020F0502020204030204" pitchFamily="34" charset="0"/>
                  <a:cs typeface="Carlito" panose="020F0502020204030204" pitchFamily="34" charset="0"/>
                </a:rPr>
                <a:t>the ARWS racing circuit, teams are made of 4 racers including at least one woman</a:t>
              </a:r>
            </a:p>
            <a:p>
              <a:r>
                <a:rPr lang="en-US" sz="1100" b="1" dirty="0">
                  <a:latin typeface="Carlito" panose="020F0502020204030204" pitchFamily="34" charset="0"/>
                  <a:cs typeface="Carlito" panose="020F0502020204030204" pitchFamily="34" charset="0"/>
                </a:rPr>
                <a:t>The race lasts 5 to </a:t>
              </a:r>
              <a:r>
                <a:rPr lang="en-US" sz="1100" b="1" dirty="0" smtClean="0">
                  <a:latin typeface="Carlito" panose="020F0502020204030204" pitchFamily="34" charset="0"/>
                  <a:cs typeface="Carlito" panose="020F0502020204030204" pitchFamily="34" charset="0"/>
                </a:rPr>
                <a:t>8 </a:t>
              </a:r>
              <a:r>
                <a:rPr lang="en-US" sz="1100" b="1" dirty="0">
                  <a:latin typeface="Carlito" panose="020F0502020204030204" pitchFamily="34" charset="0"/>
                  <a:cs typeface="Carlito" panose="020F0502020204030204" pitchFamily="34" charset="0"/>
                </a:rPr>
                <a:t>days: approximately 500km in a nonstop progression (day and night), about 20.000 meters of uphill climb. GPS and any other artificial navigation system are strictly forbidden. An accounted total of 120 to 170hours of nonstop adventure racing.</a:t>
              </a:r>
            </a:p>
            <a:p>
              <a:r>
                <a:rPr lang="en-US" sz="1100" b="1" dirty="0">
                  <a:latin typeface="Carlito" panose="020F0502020204030204" pitchFamily="34" charset="0"/>
                  <a:cs typeface="Carlito" panose="020F0502020204030204" pitchFamily="34" charset="0"/>
                </a:rPr>
                <a:t>Activities including mountain biking, trekking, white waters (canoe, kayak), </a:t>
              </a:r>
              <a:r>
                <a:rPr lang="en-US" sz="1100" b="1" dirty="0" err="1">
                  <a:latin typeface="Carlito" panose="020F0502020204030204" pitchFamily="34" charset="0"/>
                  <a:cs typeface="Carlito" panose="020F0502020204030204" pitchFamily="34" charset="0"/>
                </a:rPr>
                <a:t>canyoning</a:t>
              </a:r>
              <a:r>
                <a:rPr lang="en-US" sz="1100" b="1" dirty="0">
                  <a:latin typeface="Carlito" panose="020F0502020204030204" pitchFamily="34" charset="0"/>
                  <a:cs typeface="Carlito" panose="020F0502020204030204" pitchFamily="34" charset="0"/>
                </a:rPr>
                <a:t>, caving, mountain, ropes (</a:t>
              </a:r>
              <a:r>
                <a:rPr lang="en-US" sz="1100" b="1" dirty="0" err="1">
                  <a:latin typeface="Carlito" panose="020F0502020204030204" pitchFamily="34" charset="0"/>
                  <a:cs typeface="Carlito" panose="020F0502020204030204" pitchFamily="34" charset="0"/>
                </a:rPr>
                <a:t>abselling</a:t>
              </a:r>
              <a:r>
                <a:rPr lang="en-US" sz="1100" b="1" dirty="0">
                  <a:latin typeface="Carlito" panose="020F0502020204030204" pitchFamily="34" charset="0"/>
                  <a:cs typeface="Carlito" panose="020F0502020204030204" pitchFamily="34" charset="0"/>
                </a:rPr>
                <a:t>, vertical </a:t>
              </a:r>
              <a:r>
                <a:rPr lang="en-US" sz="1100" b="1" dirty="0" err="1">
                  <a:latin typeface="Carlito" panose="020F0502020204030204" pitchFamily="34" charset="0"/>
                  <a:cs typeface="Carlito" panose="020F0502020204030204" pitchFamily="34" charset="0"/>
                </a:rPr>
                <a:t>jumar</a:t>
              </a:r>
              <a:r>
                <a:rPr lang="en-US" sz="1100" b="1" dirty="0">
                  <a:latin typeface="Carlito" panose="020F0502020204030204" pitchFamily="34" charset="0"/>
                  <a:cs typeface="Carlito" panose="020F0502020204030204" pitchFamily="34" charset="0"/>
                </a:rPr>
                <a:t> climb, monkey bridge…), horse ridding, orienteering…</a:t>
              </a:r>
            </a:p>
            <a:p>
              <a:r>
                <a:rPr lang="en-US" sz="1100" b="1" dirty="0">
                  <a:latin typeface="Carlito" panose="020F0502020204030204" pitchFamily="34" charset="0"/>
                  <a:cs typeface="Carlito" panose="020F0502020204030204" pitchFamily="34" charset="0"/>
                </a:rPr>
                <a:t>40 to 75 teams</a:t>
              </a:r>
              <a:endParaRPr lang="fr-FR" sz="1100" b="1" dirty="0">
                <a:latin typeface="Carlito" panose="020F0502020204030204" pitchFamily="34" charset="0"/>
                <a:cs typeface="Carlito" panose="020F0502020204030204" pitchFamily="34" charset="0"/>
              </a:endParaRPr>
            </a:p>
          </p:txBody>
        </p:sp>
        <p:sp>
          <p:nvSpPr>
            <p:cNvPr id="53" name="ZoneTexte 52"/>
            <p:cNvSpPr txBox="1"/>
            <p:nvPr/>
          </p:nvSpPr>
          <p:spPr>
            <a:xfrm>
              <a:off x="4164404" y="5171681"/>
              <a:ext cx="6339031"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Raid In France race adventure requires serious training. Routes and race layouts are known to be extremely demanding. Teams sign up for a minimum 96 hours of non-stop sports.</a:t>
              </a:r>
              <a:endParaRPr lang="fr-FR" sz="1200" dirty="0">
                <a:latin typeface="Carlito" panose="020F0502020204030204" pitchFamily="34" charset="0"/>
                <a:cs typeface="Carlito" panose="020F0502020204030204" pitchFamily="34" charset="0"/>
              </a:endParaRPr>
            </a:p>
          </p:txBody>
        </p:sp>
        <p:sp>
          <p:nvSpPr>
            <p:cNvPr id="54" name="ZoneTexte 53"/>
            <p:cNvSpPr txBox="1"/>
            <p:nvPr/>
          </p:nvSpPr>
          <p:spPr>
            <a:xfrm>
              <a:off x="3891006" y="4535853"/>
              <a:ext cx="8030892"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Having participated to the world’s biggest races, the organizers of Raid In France can bear witness to the diversity of French territory; with perfect settings for adventures as exotic as South America, Africa or Oceania.</a:t>
              </a:r>
              <a:endParaRPr lang="fr-FR" sz="1200" dirty="0">
                <a:latin typeface="Carlito" panose="020F0502020204030204" pitchFamily="34" charset="0"/>
                <a:cs typeface="Carlito" panose="020F0502020204030204" pitchFamily="34" charset="0"/>
              </a:endParaRPr>
            </a:p>
          </p:txBody>
        </p:sp>
        <p:sp>
          <p:nvSpPr>
            <p:cNvPr id="18" name="Forme en L 17"/>
            <p:cNvSpPr/>
            <p:nvPr/>
          </p:nvSpPr>
          <p:spPr>
            <a:xfrm rot="10800000">
              <a:off x="11535786" y="5139673"/>
              <a:ext cx="408790" cy="303024"/>
            </a:xfrm>
            <a:prstGeom prst="corner">
              <a:avLst>
                <a:gd name="adj1" fmla="val 10680"/>
                <a:gd name="adj2" fmla="val 10680"/>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762" y="1413808"/>
              <a:ext cx="1593669" cy="1537826"/>
            </a:xfrm>
            <a:prstGeom prst="rect">
              <a:avLst/>
            </a:prstGeom>
            <a:effectLst/>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62" y="91299"/>
              <a:ext cx="317820" cy="306684"/>
            </a:xfrm>
            <a:prstGeom prst="rect">
              <a:avLst/>
            </a:prstGeom>
            <a:effectLst/>
          </p:spPr>
        </p:pic>
      </p:grpSp>
    </p:spTree>
    <p:extLst>
      <p:ext uri="{BB962C8B-B14F-4D97-AF65-F5344CB8AC3E}">
        <p14:creationId xmlns:p14="http://schemas.microsoft.com/office/powerpoint/2010/main" val="27725667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9"/>
          <p:cNvGrpSpPr/>
          <p:nvPr/>
        </p:nvGrpSpPr>
        <p:grpSpPr>
          <a:xfrm>
            <a:off x="0" y="-8709"/>
            <a:ext cx="12298989" cy="7981493"/>
            <a:chOff x="0" y="-17865"/>
            <a:chExt cx="12298989" cy="7981493"/>
          </a:xfrm>
        </p:grpSpPr>
        <p:pic>
          <p:nvPicPr>
            <p:cNvPr id="90"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9712"/>
              <a:ext cx="12192000" cy="690612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e 37"/>
            <p:cNvGrpSpPr/>
            <p:nvPr/>
          </p:nvGrpSpPr>
          <p:grpSpPr>
            <a:xfrm>
              <a:off x="3036255" y="325461"/>
              <a:ext cx="5038926" cy="4998509"/>
              <a:chOff x="3038479" y="1005738"/>
              <a:chExt cx="5038926" cy="4998509"/>
            </a:xfrm>
          </p:grpSpPr>
          <p:pic>
            <p:nvPicPr>
              <p:cNvPr id="4" name="Picture 2" descr="Autocollant mural contours France - TenSti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9" y="1005738"/>
                <a:ext cx="5038926" cy="499850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p:cNvGrpSpPr/>
              <p:nvPr/>
            </p:nvGrpSpPr>
            <p:grpSpPr>
              <a:xfrm>
                <a:off x="6474456" y="4647594"/>
                <a:ext cx="544749" cy="384273"/>
                <a:chOff x="6272616" y="4462862"/>
                <a:chExt cx="544749" cy="384273"/>
              </a:xfrm>
            </p:grpSpPr>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616" y="4462862"/>
                  <a:ext cx="313849" cy="245326"/>
                </a:xfrm>
                <a:prstGeom prst="rect">
                  <a:avLst/>
                </a:prstGeom>
              </p:spPr>
            </p:pic>
            <p:sp>
              <p:nvSpPr>
                <p:cNvPr id="7" name="ZoneTexte 6"/>
                <p:cNvSpPr txBox="1"/>
                <p:nvPr/>
              </p:nvSpPr>
              <p:spPr>
                <a:xfrm>
                  <a:off x="6272616" y="4585525"/>
                  <a:ext cx="544749" cy="261610"/>
                </a:xfrm>
                <a:prstGeom prst="rect">
                  <a:avLst/>
                </a:prstGeom>
                <a:noFill/>
              </p:spPr>
              <p:txBody>
                <a:bodyPr wrap="square" rtlCol="0">
                  <a:spAutoFit/>
                </a:bodyPr>
                <a:lstStyle/>
                <a:p>
                  <a:r>
                    <a:rPr lang="fr-FR" sz="1100" dirty="0" smtClean="0">
                      <a:latin typeface="Marker Felt"/>
                      <a:cs typeface="Marker Felt"/>
                    </a:rPr>
                    <a:t>2017</a:t>
                  </a:r>
                  <a:endParaRPr lang="fr-FR" sz="1100" dirty="0">
                    <a:latin typeface="Marker Felt"/>
                    <a:cs typeface="Marker Felt"/>
                  </a:endParaRPr>
                </a:p>
              </p:txBody>
            </p:sp>
          </p:grpSp>
          <p:grpSp>
            <p:nvGrpSpPr>
              <p:cNvPr id="21" name="Groupe 20"/>
              <p:cNvGrpSpPr/>
              <p:nvPr/>
            </p:nvGrpSpPr>
            <p:grpSpPr>
              <a:xfrm>
                <a:off x="5629142" y="5466945"/>
                <a:ext cx="544749" cy="399662"/>
                <a:chOff x="6215466" y="4462862"/>
                <a:chExt cx="544749" cy="399662"/>
              </a:xfrm>
            </p:grpSpPr>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466" y="4462862"/>
                  <a:ext cx="313849" cy="245326"/>
                </a:xfrm>
                <a:prstGeom prst="rect">
                  <a:avLst/>
                </a:prstGeom>
              </p:spPr>
            </p:pic>
            <p:sp>
              <p:nvSpPr>
                <p:cNvPr id="23" name="ZoneTexte 22"/>
                <p:cNvSpPr txBox="1"/>
                <p:nvPr/>
              </p:nvSpPr>
              <p:spPr>
                <a:xfrm>
                  <a:off x="6215466" y="4585525"/>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2016</a:t>
                  </a:r>
                  <a:endParaRPr lang="fr-FR" sz="1200" b="1" dirty="0">
                    <a:latin typeface="Berlin Sans FB Demi" panose="020E0802020502020306" pitchFamily="34" charset="0"/>
                  </a:endParaRPr>
                </a:p>
              </p:txBody>
            </p:sp>
          </p:grpSp>
          <p:grpSp>
            <p:nvGrpSpPr>
              <p:cNvPr id="30" name="Groupe 29"/>
              <p:cNvGrpSpPr/>
              <p:nvPr/>
            </p:nvGrpSpPr>
            <p:grpSpPr>
              <a:xfrm>
                <a:off x="6739418" y="3657992"/>
                <a:ext cx="544749" cy="384273"/>
                <a:chOff x="6215466" y="4462862"/>
                <a:chExt cx="544749" cy="384273"/>
              </a:xfrm>
            </p:grpSpPr>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466" y="4462862"/>
                  <a:ext cx="313849" cy="245326"/>
                </a:xfrm>
                <a:prstGeom prst="rect">
                  <a:avLst/>
                </a:prstGeom>
              </p:spPr>
            </p:pic>
            <p:sp>
              <p:nvSpPr>
                <p:cNvPr id="32" name="ZoneTexte 31"/>
                <p:cNvSpPr txBox="1"/>
                <p:nvPr/>
              </p:nvSpPr>
              <p:spPr>
                <a:xfrm>
                  <a:off x="6215466" y="4585525"/>
                  <a:ext cx="544749" cy="261610"/>
                </a:xfrm>
                <a:prstGeom prst="rect">
                  <a:avLst/>
                </a:prstGeom>
                <a:noFill/>
              </p:spPr>
              <p:txBody>
                <a:bodyPr wrap="square" rtlCol="0">
                  <a:spAutoFit/>
                </a:bodyPr>
                <a:lstStyle/>
                <a:p>
                  <a:r>
                    <a:rPr lang="fr-FR" sz="1100" dirty="0" smtClean="0">
                      <a:latin typeface="Marker Felt"/>
                      <a:cs typeface="Marker Felt"/>
                    </a:rPr>
                    <a:t>2015</a:t>
                  </a:r>
                  <a:endParaRPr lang="fr-FR" sz="1100" dirty="0">
                    <a:latin typeface="Marker Felt"/>
                    <a:cs typeface="Marker Felt"/>
                  </a:endParaRPr>
                </a:p>
              </p:txBody>
            </p:sp>
          </p:grpSp>
          <p:grpSp>
            <p:nvGrpSpPr>
              <p:cNvPr id="34" name="Groupe 33"/>
              <p:cNvGrpSpPr/>
              <p:nvPr/>
            </p:nvGrpSpPr>
            <p:grpSpPr>
              <a:xfrm>
                <a:off x="6086631" y="4866336"/>
                <a:ext cx="544749" cy="384273"/>
                <a:chOff x="6272616" y="4462862"/>
                <a:chExt cx="544749" cy="384273"/>
              </a:xfrm>
            </p:grpSpPr>
            <p:pic>
              <p:nvPicPr>
                <p:cNvPr id="35" name="Imag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616" y="4462862"/>
                  <a:ext cx="313849" cy="245326"/>
                </a:xfrm>
                <a:prstGeom prst="rect">
                  <a:avLst/>
                </a:prstGeom>
              </p:spPr>
            </p:pic>
            <p:sp>
              <p:nvSpPr>
                <p:cNvPr id="36" name="ZoneTexte 35"/>
                <p:cNvSpPr txBox="1"/>
                <p:nvPr/>
              </p:nvSpPr>
              <p:spPr>
                <a:xfrm>
                  <a:off x="6272616" y="4585525"/>
                  <a:ext cx="544749" cy="261610"/>
                </a:xfrm>
                <a:prstGeom prst="rect">
                  <a:avLst/>
                </a:prstGeom>
                <a:noFill/>
              </p:spPr>
              <p:txBody>
                <a:bodyPr wrap="square" rtlCol="0">
                  <a:spAutoFit/>
                </a:bodyPr>
                <a:lstStyle/>
                <a:p>
                  <a:r>
                    <a:rPr lang="fr-FR" sz="1100" dirty="0" smtClean="0">
                      <a:latin typeface="Marker Felt"/>
                      <a:cs typeface="Marker Felt"/>
                    </a:rPr>
                    <a:t>2014</a:t>
                  </a:r>
                  <a:endParaRPr lang="fr-FR" sz="1100" dirty="0">
                    <a:latin typeface="Marker Felt"/>
                    <a:cs typeface="Marker Felt"/>
                  </a:endParaRPr>
                </a:p>
              </p:txBody>
            </p:sp>
          </p:grpSp>
        </p:grpSp>
        <p:pic>
          <p:nvPicPr>
            <p:cNvPr id="66" name="Picture 6" descr="Centres de dépistages Sida, ouest de La Réun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717" y="2208393"/>
              <a:ext cx="1057718" cy="98216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e 48"/>
            <p:cNvGrpSpPr/>
            <p:nvPr/>
          </p:nvGrpSpPr>
          <p:grpSpPr>
            <a:xfrm>
              <a:off x="10930768" y="2564669"/>
              <a:ext cx="544749" cy="399662"/>
              <a:chOff x="11097663" y="2103618"/>
              <a:chExt cx="544749" cy="399662"/>
            </a:xfrm>
          </p:grpSpPr>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68" name="ZoneTexte 67"/>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2018</a:t>
                </a:r>
                <a:endParaRPr lang="fr-FR" sz="1200" b="1" dirty="0">
                  <a:latin typeface="Berlin Sans FB Demi" panose="020E0802020502020306" pitchFamily="34" charset="0"/>
                </a:endParaRPr>
              </a:p>
            </p:txBody>
          </p:sp>
        </p:grpSp>
        <p:pic>
          <p:nvPicPr>
            <p:cNvPr id="50" name="Imag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4814">
              <a:off x="6221825" y="1079918"/>
              <a:ext cx="722004" cy="722004"/>
            </a:xfrm>
            <a:prstGeom prst="rect">
              <a:avLst/>
            </a:prstGeom>
          </p:spPr>
        </p:pic>
        <p:pic>
          <p:nvPicPr>
            <p:cNvPr id="75" name="Imag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28771">
              <a:off x="8571526" y="1255566"/>
              <a:ext cx="722004" cy="722004"/>
            </a:xfrm>
            <a:prstGeom prst="rect">
              <a:avLst/>
            </a:prstGeom>
          </p:spPr>
        </p:pic>
        <p:sp>
          <p:nvSpPr>
            <p:cNvPr id="74" name="Arc 73"/>
            <p:cNvSpPr/>
            <p:nvPr/>
          </p:nvSpPr>
          <p:spPr>
            <a:xfrm rot="19411165">
              <a:off x="4456630" y="1391703"/>
              <a:ext cx="7217691" cy="6571925"/>
            </a:xfrm>
            <a:prstGeom prst="arc">
              <a:avLst/>
            </a:prstGeom>
            <a:noFill/>
            <a:ln w="38100">
              <a:solidFill>
                <a:srgbClr val="1F1F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8" name="Groupe 77"/>
            <p:cNvGrpSpPr/>
            <p:nvPr/>
          </p:nvGrpSpPr>
          <p:grpSpPr>
            <a:xfrm>
              <a:off x="7452410" y="4145503"/>
              <a:ext cx="544749" cy="384273"/>
              <a:chOff x="11028393" y="2103618"/>
              <a:chExt cx="544749" cy="384273"/>
            </a:xfrm>
          </p:grpSpPr>
          <p:pic>
            <p:nvPicPr>
              <p:cNvPr id="79" name="Imag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0" name="ZoneTexte 79"/>
              <p:cNvSpPr txBox="1"/>
              <p:nvPr/>
            </p:nvSpPr>
            <p:spPr>
              <a:xfrm>
                <a:off x="11028393" y="2226281"/>
                <a:ext cx="544749" cy="261610"/>
              </a:xfrm>
              <a:prstGeom prst="rect">
                <a:avLst/>
              </a:prstGeom>
              <a:noFill/>
            </p:spPr>
            <p:txBody>
              <a:bodyPr wrap="square" rtlCol="0">
                <a:spAutoFit/>
              </a:bodyPr>
              <a:lstStyle/>
              <a:p>
                <a:r>
                  <a:rPr lang="fr-FR" sz="1100" dirty="0" smtClean="0">
                    <a:latin typeface="Marker Felt"/>
                    <a:cs typeface="Marker Felt"/>
                  </a:rPr>
                  <a:t>2012</a:t>
                </a:r>
                <a:endParaRPr lang="fr-FR" sz="1100" dirty="0">
                  <a:latin typeface="Marker Felt"/>
                  <a:cs typeface="Marker Felt"/>
                </a:endParaRPr>
              </a:p>
            </p:txBody>
          </p:sp>
        </p:grpSp>
        <p:grpSp>
          <p:nvGrpSpPr>
            <p:cNvPr id="81" name="Groupe 80"/>
            <p:cNvGrpSpPr/>
            <p:nvPr/>
          </p:nvGrpSpPr>
          <p:grpSpPr>
            <a:xfrm>
              <a:off x="7118912" y="3533847"/>
              <a:ext cx="544749" cy="384273"/>
              <a:chOff x="11097663" y="2103618"/>
              <a:chExt cx="544749" cy="384273"/>
            </a:xfrm>
          </p:grpSpPr>
          <p:pic>
            <p:nvPicPr>
              <p:cNvPr id="82" name="Imag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3" name="ZoneTexte 82"/>
              <p:cNvSpPr txBox="1"/>
              <p:nvPr/>
            </p:nvSpPr>
            <p:spPr>
              <a:xfrm>
                <a:off x="11097663" y="2226281"/>
                <a:ext cx="544749" cy="261610"/>
              </a:xfrm>
              <a:prstGeom prst="rect">
                <a:avLst/>
              </a:prstGeom>
              <a:noFill/>
            </p:spPr>
            <p:txBody>
              <a:bodyPr wrap="square" rtlCol="0">
                <a:spAutoFit/>
              </a:bodyPr>
              <a:lstStyle/>
              <a:p>
                <a:r>
                  <a:rPr lang="fr-FR" sz="1100" dirty="0" smtClean="0">
                    <a:latin typeface="Marker Felt"/>
                    <a:cs typeface="Marker Felt"/>
                  </a:rPr>
                  <a:t>2010</a:t>
                </a:r>
                <a:endParaRPr lang="fr-FR" sz="1100" dirty="0">
                  <a:latin typeface="Marker Felt"/>
                  <a:cs typeface="Marker Felt"/>
                </a:endParaRPr>
              </a:p>
            </p:txBody>
          </p:sp>
        </p:grpSp>
        <p:grpSp>
          <p:nvGrpSpPr>
            <p:cNvPr id="84" name="Groupe 83"/>
            <p:cNvGrpSpPr/>
            <p:nvPr/>
          </p:nvGrpSpPr>
          <p:grpSpPr>
            <a:xfrm>
              <a:off x="7085768" y="4246752"/>
              <a:ext cx="544749" cy="384273"/>
              <a:chOff x="11097663" y="2103618"/>
              <a:chExt cx="544749" cy="384273"/>
            </a:xfrm>
          </p:grpSpPr>
          <p:pic>
            <p:nvPicPr>
              <p:cNvPr id="85" name="Imag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6" name="ZoneTexte 85"/>
              <p:cNvSpPr txBox="1"/>
              <p:nvPr/>
            </p:nvSpPr>
            <p:spPr>
              <a:xfrm>
                <a:off x="11097663" y="2226281"/>
                <a:ext cx="544749" cy="261610"/>
              </a:xfrm>
              <a:prstGeom prst="rect">
                <a:avLst/>
              </a:prstGeom>
              <a:noFill/>
            </p:spPr>
            <p:txBody>
              <a:bodyPr wrap="square" rtlCol="0">
                <a:spAutoFit/>
              </a:bodyPr>
              <a:lstStyle/>
              <a:p>
                <a:r>
                  <a:rPr lang="fr-FR" sz="1100" dirty="0" smtClean="0">
                    <a:latin typeface="Marker Felt"/>
                    <a:cs typeface="Marker Felt"/>
                  </a:rPr>
                  <a:t>2009</a:t>
                </a:r>
                <a:endParaRPr lang="fr-FR" sz="1100" dirty="0">
                  <a:latin typeface="Marker Felt"/>
                  <a:cs typeface="Marker Felt"/>
                </a:endParaRPr>
              </a:p>
            </p:txBody>
          </p:sp>
        </p:grpSp>
        <p:grpSp>
          <p:nvGrpSpPr>
            <p:cNvPr id="87" name="Groupe 86"/>
            <p:cNvGrpSpPr/>
            <p:nvPr/>
          </p:nvGrpSpPr>
          <p:grpSpPr>
            <a:xfrm>
              <a:off x="4639988" y="4374758"/>
              <a:ext cx="544749" cy="384273"/>
              <a:chOff x="11097663" y="2103618"/>
              <a:chExt cx="544749" cy="384273"/>
            </a:xfrm>
          </p:grpSpPr>
          <p:pic>
            <p:nvPicPr>
              <p:cNvPr id="88" name="Imag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9" name="ZoneTexte 88"/>
              <p:cNvSpPr txBox="1"/>
              <p:nvPr/>
            </p:nvSpPr>
            <p:spPr>
              <a:xfrm>
                <a:off x="11097663" y="2226281"/>
                <a:ext cx="544749" cy="261610"/>
              </a:xfrm>
              <a:prstGeom prst="rect">
                <a:avLst/>
              </a:prstGeom>
              <a:noFill/>
            </p:spPr>
            <p:txBody>
              <a:bodyPr wrap="square" rtlCol="0">
                <a:spAutoFit/>
              </a:bodyPr>
              <a:lstStyle/>
              <a:p>
                <a:r>
                  <a:rPr lang="fr-FR" sz="1100" dirty="0" smtClean="0">
                    <a:latin typeface="Marker Felt"/>
                    <a:cs typeface="Marker Felt"/>
                  </a:rPr>
                  <a:t>2007</a:t>
                </a:r>
                <a:endParaRPr lang="fr-FR" sz="1100" dirty="0">
                  <a:latin typeface="Marker Felt"/>
                  <a:cs typeface="Marker Felt"/>
                </a:endParaRPr>
              </a:p>
            </p:txBody>
          </p:sp>
        </p:grpSp>
        <p:pic>
          <p:nvPicPr>
            <p:cNvPr id="157" name="Image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367" y="1945732"/>
              <a:ext cx="313849" cy="245326"/>
            </a:xfrm>
            <a:prstGeom prst="rect">
              <a:avLst/>
            </a:prstGeom>
          </p:spPr>
        </p:pic>
        <p:grpSp>
          <p:nvGrpSpPr>
            <p:cNvPr id="33" name="Groupe 32"/>
            <p:cNvGrpSpPr/>
            <p:nvPr/>
          </p:nvGrpSpPr>
          <p:grpSpPr>
            <a:xfrm>
              <a:off x="9130345" y="-17865"/>
              <a:ext cx="2942187" cy="2356582"/>
              <a:chOff x="9130345" y="-17865"/>
              <a:chExt cx="2942187" cy="2356582"/>
            </a:xfrm>
          </p:grpSpPr>
          <p:pic>
            <p:nvPicPr>
              <p:cNvPr id="124" name="Picture 12" descr="Yellow Sticky Notes PNG Image - PurePNG | Free transparent CC0 PNG Image  Library | Yellow sticky notes, Sticky notes, Paper background tex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46231">
                <a:off x="9130345" y="-17865"/>
                <a:ext cx="2942187" cy="2356582"/>
              </a:xfrm>
              <a:prstGeom prst="rect">
                <a:avLst/>
              </a:prstGeom>
              <a:noFill/>
              <a:extLst>
                <a:ext uri="{909E8E84-426E-40dd-AFC4-6F175D3DCCD1}">
                  <a14:hiddenFill xmlns:a14="http://schemas.microsoft.com/office/drawing/2010/main">
                    <a:solidFill>
                      <a:srgbClr val="FFFFFF"/>
                    </a:solidFill>
                  </a14:hiddenFill>
                </a:ext>
              </a:extLst>
            </p:spPr>
          </p:pic>
          <p:pic>
            <p:nvPicPr>
              <p:cNvPr id="161" name="Image 1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32811">
                <a:off x="9982947" y="1065945"/>
                <a:ext cx="1190656" cy="563208"/>
              </a:xfrm>
              <a:prstGeom prst="rect">
                <a:avLst/>
              </a:prstGeom>
            </p:spPr>
          </p:pic>
          <p:pic>
            <p:nvPicPr>
              <p:cNvPr id="162" name="Picture 22" descr="https://prp.raidinfrance.com/wp-content/uploads/2018/11/kirsten-oliver-2018-856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72952">
                <a:off x="10027674" y="394730"/>
                <a:ext cx="937201" cy="62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8" name="ZoneTexte 167"/>
              <p:cNvSpPr txBox="1"/>
              <p:nvPr/>
            </p:nvSpPr>
            <p:spPr>
              <a:xfrm rot="21166957">
                <a:off x="9717162" y="1625100"/>
                <a:ext cx="2010896" cy="430887"/>
              </a:xfrm>
              <a:prstGeom prst="rect">
                <a:avLst/>
              </a:prstGeom>
              <a:noFill/>
            </p:spPr>
            <p:txBody>
              <a:bodyPr wrap="square" rtlCol="0">
                <a:spAutoFit/>
              </a:bodyPr>
              <a:lstStyle/>
              <a:p>
                <a:pPr algn="ctr"/>
                <a:r>
                  <a:rPr lang="fr-FR" sz="1100" b="1" dirty="0" smtClean="0">
                    <a:solidFill>
                      <a:srgbClr val="CC0000"/>
                    </a:solidFill>
                    <a:latin typeface="Marker Felt"/>
                    <a:cs typeface="Marker Felt"/>
                  </a:rPr>
                  <a:t>2018 – La Réunion</a:t>
                </a:r>
              </a:p>
              <a:p>
                <a:pPr algn="ctr"/>
                <a:r>
                  <a:rPr lang="fr-FR" sz="1100" b="1" dirty="0">
                    <a:solidFill>
                      <a:srgbClr val="CC0000"/>
                    </a:solidFill>
                    <a:latin typeface="Marker Felt"/>
                    <a:cs typeface="Marker Felt"/>
                  </a:rPr>
                  <a:t>World </a:t>
                </a:r>
                <a:r>
                  <a:rPr lang="fr-FR" sz="1100" b="1" dirty="0" err="1">
                    <a:solidFill>
                      <a:srgbClr val="CC0000"/>
                    </a:solidFill>
                    <a:latin typeface="Marker Felt"/>
                    <a:cs typeface="Marker Felt"/>
                  </a:rPr>
                  <a:t>Championship</a:t>
                </a:r>
                <a:endParaRPr lang="fr-FR" sz="1100" b="1" dirty="0">
                  <a:solidFill>
                    <a:srgbClr val="CC0000"/>
                  </a:solidFill>
                  <a:latin typeface="Marker Felt"/>
                  <a:cs typeface="Marker Felt"/>
                </a:endParaRPr>
              </a:p>
            </p:txBody>
          </p:sp>
        </p:grpSp>
        <p:grpSp>
          <p:nvGrpSpPr>
            <p:cNvPr id="16" name="Groupe 15"/>
            <p:cNvGrpSpPr/>
            <p:nvPr/>
          </p:nvGrpSpPr>
          <p:grpSpPr>
            <a:xfrm>
              <a:off x="56453" y="881625"/>
              <a:ext cx="2285232" cy="2019334"/>
              <a:chOff x="56453" y="881625"/>
              <a:chExt cx="2285232" cy="2019334"/>
            </a:xfrm>
          </p:grpSpPr>
          <p:grpSp>
            <p:nvGrpSpPr>
              <p:cNvPr id="14" name="Groupe 13"/>
              <p:cNvGrpSpPr/>
              <p:nvPr/>
            </p:nvGrpSpPr>
            <p:grpSpPr>
              <a:xfrm rot="21248811">
                <a:off x="93586" y="881625"/>
                <a:ext cx="2248099" cy="2019334"/>
                <a:chOff x="74708" y="690542"/>
                <a:chExt cx="2248099" cy="2019334"/>
              </a:xfrm>
            </p:grpSpPr>
            <p:grpSp>
              <p:nvGrpSpPr>
                <p:cNvPr id="99" name="Groupe 98"/>
                <p:cNvGrpSpPr/>
                <p:nvPr/>
              </p:nvGrpSpPr>
              <p:grpSpPr>
                <a:xfrm rot="20227636">
                  <a:off x="74708" y="690542"/>
                  <a:ext cx="2248099" cy="2019334"/>
                  <a:chOff x="9109777" y="4166782"/>
                  <a:chExt cx="2210466" cy="2136342"/>
                </a:xfrm>
              </p:grpSpPr>
              <p:pic>
                <p:nvPicPr>
                  <p:cNvPr id="100" name="Imag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1" name="Imag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grpSp>
              <p:nvGrpSpPr>
                <p:cNvPr id="135" name="Groupe 134"/>
                <p:cNvGrpSpPr/>
                <p:nvPr/>
              </p:nvGrpSpPr>
              <p:grpSpPr>
                <a:xfrm rot="21103243">
                  <a:off x="315708" y="1400063"/>
                  <a:ext cx="1620627" cy="840139"/>
                  <a:chOff x="401999" y="2602876"/>
                  <a:chExt cx="2310062" cy="1108955"/>
                </a:xfrm>
              </p:grpSpPr>
              <p:pic>
                <p:nvPicPr>
                  <p:cNvPr id="136" name="Image 135"/>
                  <p:cNvPicPr/>
                  <p:nvPr/>
                </p:nvPicPr>
                <p:blipFill>
                  <a:blip r:embed="rId12" cstate="print">
                    <a:extLst>
                      <a:ext uri="{28A0092B-C50C-407E-A947-70E740481C1C}">
                        <a14:useLocalDpi xmlns:a14="http://schemas.microsoft.com/office/drawing/2010/main" val="0"/>
                      </a:ext>
                    </a:extLst>
                  </a:blip>
                  <a:stretch>
                    <a:fillRect/>
                  </a:stretch>
                </p:blipFill>
                <p:spPr>
                  <a:xfrm>
                    <a:off x="401999" y="2602876"/>
                    <a:ext cx="635633" cy="1108955"/>
                  </a:xfrm>
                  <a:prstGeom prst="rect">
                    <a:avLst/>
                  </a:prstGeom>
                </p:spPr>
              </p:pic>
              <p:pic>
                <p:nvPicPr>
                  <p:cNvPr id="137" name="Picture 2" descr="https://prp.raidinfrance.com/wp-content/uploads/2020/10/19030426-10154331583046353-1409693409181435872-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20" y="2602876"/>
                    <a:ext cx="1637841" cy="11089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173" name="ZoneTexte 172"/>
              <p:cNvSpPr txBox="1"/>
              <p:nvPr/>
            </p:nvSpPr>
            <p:spPr>
              <a:xfrm rot="20738238">
                <a:off x="56453" y="1265601"/>
                <a:ext cx="2010896" cy="261610"/>
              </a:xfrm>
              <a:prstGeom prst="rect">
                <a:avLst/>
              </a:prstGeom>
              <a:noFill/>
            </p:spPr>
            <p:txBody>
              <a:bodyPr wrap="square" rtlCol="0">
                <a:spAutoFit/>
              </a:bodyPr>
              <a:lstStyle/>
              <a:p>
                <a:pPr algn="ctr"/>
                <a:r>
                  <a:rPr lang="fr-FR" sz="1100" dirty="0" smtClean="0">
                    <a:latin typeface="Marker Felt"/>
                    <a:cs typeface="Marker Felt"/>
                  </a:rPr>
                  <a:t>2017 – Ardèche Tour</a:t>
                </a:r>
              </a:p>
            </p:txBody>
          </p:sp>
        </p:grpSp>
        <p:grpSp>
          <p:nvGrpSpPr>
            <p:cNvPr id="26" name="Groupe 25"/>
            <p:cNvGrpSpPr/>
            <p:nvPr/>
          </p:nvGrpSpPr>
          <p:grpSpPr>
            <a:xfrm>
              <a:off x="5822929" y="4854867"/>
              <a:ext cx="3016893" cy="2042304"/>
              <a:chOff x="5822929" y="4854867"/>
              <a:chExt cx="3016893" cy="2042304"/>
            </a:xfrm>
          </p:grpSpPr>
          <p:grpSp>
            <p:nvGrpSpPr>
              <p:cNvPr id="3" name="Groupe 2"/>
              <p:cNvGrpSpPr/>
              <p:nvPr/>
            </p:nvGrpSpPr>
            <p:grpSpPr>
              <a:xfrm>
                <a:off x="5822929" y="4854867"/>
                <a:ext cx="3016893" cy="2042304"/>
                <a:chOff x="6120112" y="4654833"/>
                <a:chExt cx="3016893" cy="2246248"/>
              </a:xfrm>
            </p:grpSpPr>
            <p:pic>
              <p:nvPicPr>
                <p:cNvPr id="115" name="Picture 12" descr="Yellow Sticky Notes PNG Image - PurePNG | Free transparent CC0 PNG Image  Library | Yellow sticky notes, Sticky notes, Paper background tex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46231">
                  <a:off x="6120112" y="4654833"/>
                  <a:ext cx="3016893" cy="2246248"/>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e 140"/>
                <p:cNvGrpSpPr/>
                <p:nvPr/>
              </p:nvGrpSpPr>
              <p:grpSpPr>
                <a:xfrm rot="21249867">
                  <a:off x="6642739" y="5225677"/>
                  <a:ext cx="1866564" cy="717846"/>
                  <a:chOff x="5477931" y="5541740"/>
                  <a:chExt cx="3055560" cy="1161084"/>
                </a:xfrm>
              </p:grpSpPr>
              <p:pic>
                <p:nvPicPr>
                  <p:cNvPr id="142" name="Picture 4" descr="https://prp.raidinfrance.com/wp-content/uploads/2020/10/rif-2012-lea-collet006-scaled.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88" r="5523"/>
                  <a:stretch/>
                </p:blipFill>
                <p:spPr bwMode="auto">
                  <a:xfrm rot="21428711">
                    <a:off x="7196289" y="5541740"/>
                    <a:ext cx="1337202" cy="11610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 name="Picture 20" descr="Un demi Championnat du Monde | Team Chauds Pata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428711">
                    <a:off x="5477931" y="5745082"/>
                    <a:ext cx="1671247" cy="9524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7" name="ZoneTexte 166"/>
              <p:cNvSpPr txBox="1"/>
              <p:nvPr/>
            </p:nvSpPr>
            <p:spPr>
              <a:xfrm rot="21149907">
                <a:off x="6377320" y="6129138"/>
                <a:ext cx="2010896" cy="430887"/>
              </a:xfrm>
              <a:prstGeom prst="rect">
                <a:avLst/>
              </a:prstGeom>
              <a:noFill/>
            </p:spPr>
            <p:txBody>
              <a:bodyPr wrap="square" rtlCol="0">
                <a:spAutoFit/>
              </a:bodyPr>
              <a:lstStyle/>
              <a:p>
                <a:pPr algn="ctr"/>
                <a:r>
                  <a:rPr lang="fr-FR" sz="1100" b="1" dirty="0" smtClean="0">
                    <a:solidFill>
                      <a:srgbClr val="CC0000"/>
                    </a:solidFill>
                    <a:latin typeface="Marker Felt"/>
                    <a:cs typeface="Marker Felt"/>
                  </a:rPr>
                  <a:t>2012 – French Riviera</a:t>
                </a:r>
              </a:p>
              <a:p>
                <a:pPr algn="ctr"/>
                <a:r>
                  <a:rPr lang="fr-FR" sz="1100" b="1" dirty="0" smtClean="0">
                    <a:solidFill>
                      <a:srgbClr val="CC0000"/>
                    </a:solidFill>
                    <a:latin typeface="Marker Felt"/>
                    <a:cs typeface="Marker Felt"/>
                  </a:rPr>
                  <a:t>World </a:t>
                </a:r>
                <a:r>
                  <a:rPr lang="fr-FR" sz="1100" b="1" dirty="0" err="1" smtClean="0">
                    <a:solidFill>
                      <a:srgbClr val="CC0000"/>
                    </a:solidFill>
                    <a:latin typeface="Marker Felt"/>
                    <a:cs typeface="Marker Felt"/>
                  </a:rPr>
                  <a:t>Championship</a:t>
                </a:r>
                <a:endParaRPr lang="fr-FR" sz="1100" b="1" dirty="0" smtClean="0">
                  <a:solidFill>
                    <a:srgbClr val="CC0000"/>
                  </a:solidFill>
                  <a:latin typeface="Marker Felt"/>
                  <a:cs typeface="Marker Felt"/>
                </a:endParaRPr>
              </a:p>
            </p:txBody>
          </p:sp>
          <p:pic>
            <p:nvPicPr>
              <p:cNvPr id="204" name="Image 2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19836">
                <a:off x="6945462" y="5097476"/>
                <a:ext cx="530169" cy="385161"/>
              </a:xfrm>
              <a:prstGeom prst="rect">
                <a:avLst/>
              </a:prstGeom>
            </p:spPr>
          </p:pic>
        </p:grpSp>
        <p:grpSp>
          <p:nvGrpSpPr>
            <p:cNvPr id="206" name="Groupe 205"/>
            <p:cNvGrpSpPr/>
            <p:nvPr/>
          </p:nvGrpSpPr>
          <p:grpSpPr>
            <a:xfrm>
              <a:off x="6512468" y="3640959"/>
              <a:ext cx="544749" cy="384273"/>
              <a:chOff x="11097663" y="2103618"/>
              <a:chExt cx="544749" cy="384273"/>
            </a:xfrm>
          </p:grpSpPr>
          <p:pic>
            <p:nvPicPr>
              <p:cNvPr id="207" name="Image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208" name="ZoneTexte 207"/>
              <p:cNvSpPr txBox="1"/>
              <p:nvPr/>
            </p:nvSpPr>
            <p:spPr>
              <a:xfrm>
                <a:off x="11097663" y="2226281"/>
                <a:ext cx="544749" cy="261610"/>
              </a:xfrm>
              <a:prstGeom prst="rect">
                <a:avLst/>
              </a:prstGeom>
              <a:noFill/>
            </p:spPr>
            <p:txBody>
              <a:bodyPr wrap="square" rtlCol="0">
                <a:spAutoFit/>
              </a:bodyPr>
              <a:lstStyle/>
              <a:p>
                <a:r>
                  <a:rPr lang="fr-FR" sz="1100" dirty="0" smtClean="0">
                    <a:latin typeface="Marker Felt"/>
                    <a:cs typeface="Marker Felt"/>
                  </a:rPr>
                  <a:t>2011</a:t>
                </a:r>
                <a:endParaRPr lang="fr-FR" sz="1100" dirty="0">
                  <a:latin typeface="Marker Felt"/>
                  <a:cs typeface="Marker Felt"/>
                </a:endParaRPr>
              </a:p>
            </p:txBody>
          </p:sp>
        </p:grpSp>
        <p:grpSp>
          <p:nvGrpSpPr>
            <p:cNvPr id="15" name="Groupe 14"/>
            <p:cNvGrpSpPr/>
            <p:nvPr/>
          </p:nvGrpSpPr>
          <p:grpSpPr>
            <a:xfrm>
              <a:off x="6032257" y="85390"/>
              <a:ext cx="2845685" cy="993403"/>
              <a:chOff x="6171402" y="85576"/>
              <a:chExt cx="2845685" cy="993403"/>
            </a:xfrm>
          </p:grpSpPr>
          <p:grpSp>
            <p:nvGrpSpPr>
              <p:cNvPr id="174" name="Groupe 173"/>
              <p:cNvGrpSpPr/>
              <p:nvPr/>
            </p:nvGrpSpPr>
            <p:grpSpPr>
              <a:xfrm>
                <a:off x="6171402" y="162138"/>
                <a:ext cx="2845685" cy="916841"/>
                <a:chOff x="6090327" y="95932"/>
                <a:chExt cx="6101673" cy="1106254"/>
              </a:xfrm>
            </p:grpSpPr>
            <p:grpSp>
              <p:nvGrpSpPr>
                <p:cNvPr id="175" name="Groupe 174"/>
                <p:cNvGrpSpPr/>
                <p:nvPr/>
              </p:nvGrpSpPr>
              <p:grpSpPr>
                <a:xfrm>
                  <a:off x="6090327" y="95932"/>
                  <a:ext cx="6101673" cy="1106254"/>
                  <a:chOff x="1954816" y="140249"/>
                  <a:chExt cx="8269033" cy="1475834"/>
                </a:xfrm>
              </p:grpSpPr>
              <p:pic>
                <p:nvPicPr>
                  <p:cNvPr id="177" name="Image 176"/>
                  <p:cNvPicPr>
                    <a:picLocks noChangeAspect="1"/>
                  </p:cNvPicPr>
                  <p:nvPr/>
                </p:nvPicPr>
                <p:blipFill rotWithShape="1">
                  <a:blip r:embed="rId16" cstate="print">
                    <a:extLst>
                      <a:ext uri="{28A0092B-C50C-407E-A947-70E740481C1C}">
                        <a14:useLocalDpi xmlns:a14="http://schemas.microsoft.com/office/drawing/2010/main" val="0"/>
                      </a:ext>
                    </a:extLst>
                  </a:blip>
                  <a:srcRect b="70972"/>
                  <a:stretch/>
                </p:blipFill>
                <p:spPr>
                  <a:xfrm>
                    <a:off x="1954816" y="140249"/>
                    <a:ext cx="8269033" cy="1136287"/>
                  </a:xfrm>
                  <a:prstGeom prst="rect">
                    <a:avLst/>
                  </a:prstGeom>
                </p:spPr>
              </p:pic>
              <p:pic>
                <p:nvPicPr>
                  <p:cNvPr id="178" name="Image 177"/>
                  <p:cNvPicPr>
                    <a:picLocks noChangeAspect="1"/>
                  </p:cNvPicPr>
                  <p:nvPr/>
                </p:nvPicPr>
                <p:blipFill rotWithShape="1">
                  <a:blip r:embed="rId17" cstate="print">
                    <a:extLst>
                      <a:ext uri="{28A0092B-C50C-407E-A947-70E740481C1C}">
                        <a14:useLocalDpi xmlns:a14="http://schemas.microsoft.com/office/drawing/2010/main" val="0"/>
                      </a:ext>
                    </a:extLst>
                  </a:blip>
                  <a:srcRect t="87361"/>
                  <a:stretch/>
                </p:blipFill>
                <p:spPr>
                  <a:xfrm>
                    <a:off x="1954816" y="1110674"/>
                    <a:ext cx="8269033" cy="505409"/>
                  </a:xfrm>
                  <a:prstGeom prst="rect">
                    <a:avLst/>
                  </a:prstGeom>
                </p:spPr>
              </p:pic>
            </p:grpSp>
            <p:sp>
              <p:nvSpPr>
                <p:cNvPr id="176" name="Titre 1"/>
                <p:cNvSpPr txBox="1">
                  <a:spLocks/>
                </p:cNvSpPr>
                <p:nvPr/>
              </p:nvSpPr>
              <p:spPr>
                <a:xfrm>
                  <a:off x="6535445" y="284830"/>
                  <a:ext cx="5134337" cy="570612"/>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smtClean="0">
                      <a:ln w="28575">
                        <a:noFill/>
                      </a:ln>
                      <a:latin typeface="Marker Felt"/>
                      <a:cs typeface="Marker Felt"/>
                    </a:rPr>
                    <a:t>The </a:t>
                  </a:r>
                  <a:r>
                    <a:rPr lang="fr-FR" sz="2400" b="1" dirty="0" err="1" smtClean="0">
                      <a:ln w="28575">
                        <a:noFill/>
                      </a:ln>
                      <a:latin typeface="Marker Felt"/>
                      <a:cs typeface="Marker Felt"/>
                    </a:rPr>
                    <a:t>history</a:t>
                  </a:r>
                  <a:endParaRPr lang="fr-FR" sz="2400" b="1" dirty="0">
                    <a:ln w="28575">
                      <a:noFill/>
                    </a:ln>
                    <a:latin typeface="Marker Felt"/>
                    <a:cs typeface="Marker Felt"/>
                  </a:endParaRPr>
                </a:p>
              </p:txBody>
            </p:sp>
          </p:grpSp>
          <p:pic>
            <p:nvPicPr>
              <p:cNvPr id="147" name="Image 1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29808" y="195882"/>
                <a:ext cx="212527" cy="348217"/>
              </a:xfrm>
              <a:prstGeom prst="rect">
                <a:avLst/>
              </a:prstGeom>
            </p:spPr>
          </p:pic>
          <p:pic>
            <p:nvPicPr>
              <p:cNvPr id="148" name="Image 1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414752">
                <a:off x="6364553" y="85576"/>
                <a:ext cx="212527" cy="348217"/>
              </a:xfrm>
              <a:prstGeom prst="rect">
                <a:avLst/>
              </a:prstGeom>
            </p:spPr>
          </p:pic>
        </p:grpSp>
        <p:grpSp>
          <p:nvGrpSpPr>
            <p:cNvPr id="19" name="Groupe 18"/>
            <p:cNvGrpSpPr/>
            <p:nvPr/>
          </p:nvGrpSpPr>
          <p:grpSpPr>
            <a:xfrm>
              <a:off x="1138288" y="2647997"/>
              <a:ext cx="2317155" cy="2019334"/>
              <a:chOff x="1138288" y="2647997"/>
              <a:chExt cx="2317155" cy="2019334"/>
            </a:xfrm>
          </p:grpSpPr>
          <p:grpSp>
            <p:nvGrpSpPr>
              <p:cNvPr id="10" name="Groupe 9"/>
              <p:cNvGrpSpPr/>
              <p:nvPr/>
            </p:nvGrpSpPr>
            <p:grpSpPr>
              <a:xfrm rot="902520">
                <a:off x="1207344" y="2647997"/>
                <a:ext cx="2248099" cy="2019334"/>
                <a:chOff x="1666048" y="2536498"/>
                <a:chExt cx="2248099" cy="2019334"/>
              </a:xfrm>
            </p:grpSpPr>
            <p:grpSp>
              <p:nvGrpSpPr>
                <p:cNvPr id="102" name="Groupe 101"/>
                <p:cNvGrpSpPr/>
                <p:nvPr/>
              </p:nvGrpSpPr>
              <p:grpSpPr>
                <a:xfrm rot="20227636">
                  <a:off x="1666048" y="2536498"/>
                  <a:ext cx="2248099" cy="2019334"/>
                  <a:chOff x="9109777" y="4166782"/>
                  <a:chExt cx="2210466" cy="2136342"/>
                </a:xfrm>
              </p:grpSpPr>
              <p:pic>
                <p:nvPicPr>
                  <p:cNvPr id="103" name="Image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4" name="Image 1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34" name="Picture 8" descr="https://prp.raidinfrance.com/wp-content/uploads/2020/10/jjr1744.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648" r="5937"/>
                <a:stretch/>
              </p:blipFill>
              <p:spPr bwMode="auto">
                <a:xfrm rot="21175776">
                  <a:off x="1834794" y="3030583"/>
                  <a:ext cx="987492" cy="835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4" name="ZoneTexte 163"/>
              <p:cNvSpPr txBox="1"/>
              <p:nvPr/>
            </p:nvSpPr>
            <p:spPr>
              <a:xfrm rot="437216">
                <a:off x="1138288" y="4082287"/>
                <a:ext cx="2136415" cy="261610"/>
              </a:xfrm>
              <a:prstGeom prst="rect">
                <a:avLst/>
              </a:prstGeom>
              <a:noFill/>
            </p:spPr>
            <p:txBody>
              <a:bodyPr wrap="square" rtlCol="0">
                <a:spAutoFit/>
              </a:bodyPr>
              <a:lstStyle/>
              <a:p>
                <a:pPr algn="ctr"/>
                <a:r>
                  <a:rPr lang="fr-FR" sz="1100" dirty="0" smtClean="0">
                    <a:latin typeface="Marker Felt"/>
                    <a:cs typeface="Marker Felt"/>
                  </a:rPr>
                  <a:t>2014 – </a:t>
                </a:r>
                <a:r>
                  <a:rPr lang="fr-FR" sz="1100" dirty="0" err="1" smtClean="0">
                    <a:latin typeface="Marker Felt"/>
                    <a:cs typeface="Marker Felt"/>
                  </a:rPr>
                  <a:t>Volcanos</a:t>
                </a:r>
                <a:r>
                  <a:rPr lang="fr-FR" sz="1100" dirty="0" smtClean="0">
                    <a:latin typeface="Marker Felt"/>
                    <a:cs typeface="Marker Felt"/>
                  </a:rPr>
                  <a:t> to Camargue</a:t>
                </a:r>
              </a:p>
            </p:txBody>
          </p:sp>
          <p:pic>
            <p:nvPicPr>
              <p:cNvPr id="8" name="Image 7"/>
              <p:cNvPicPr>
                <a:picLocks noChangeAspect="1"/>
              </p:cNvPicPr>
              <p:nvPr/>
            </p:nvPicPr>
            <p:blipFill rotWithShape="1">
              <a:blip r:embed="rId20" cstate="print">
                <a:extLst>
                  <a:ext uri="{28A0092B-C50C-407E-A947-70E740481C1C}">
                    <a14:useLocalDpi xmlns:a14="http://schemas.microsoft.com/office/drawing/2010/main" val="0"/>
                  </a:ext>
                </a:extLst>
              </a:blip>
              <a:srcRect l="3839" t="5992" r="7176"/>
              <a:stretch/>
            </p:blipFill>
            <p:spPr>
              <a:xfrm rot="717198">
                <a:off x="2342806" y="3161156"/>
                <a:ext cx="809897" cy="855617"/>
              </a:xfrm>
              <a:prstGeom prst="rect">
                <a:avLst/>
              </a:prstGeom>
            </p:spPr>
          </p:pic>
        </p:grpSp>
        <p:grpSp>
          <p:nvGrpSpPr>
            <p:cNvPr id="17" name="Groupe 16"/>
            <p:cNvGrpSpPr/>
            <p:nvPr/>
          </p:nvGrpSpPr>
          <p:grpSpPr>
            <a:xfrm>
              <a:off x="1939467" y="25509"/>
              <a:ext cx="2248099" cy="2019334"/>
              <a:chOff x="1939467" y="25509"/>
              <a:chExt cx="2248099" cy="2019334"/>
            </a:xfrm>
          </p:grpSpPr>
          <p:grpSp>
            <p:nvGrpSpPr>
              <p:cNvPr id="13" name="Groupe 12"/>
              <p:cNvGrpSpPr/>
              <p:nvPr/>
            </p:nvGrpSpPr>
            <p:grpSpPr>
              <a:xfrm>
                <a:off x="1939467" y="25509"/>
                <a:ext cx="2248099" cy="2019334"/>
                <a:chOff x="2149650" y="83047"/>
                <a:chExt cx="2248099" cy="2019334"/>
              </a:xfrm>
            </p:grpSpPr>
            <p:grpSp>
              <p:nvGrpSpPr>
                <p:cNvPr id="9" name="Groupe 8"/>
                <p:cNvGrpSpPr/>
                <p:nvPr/>
              </p:nvGrpSpPr>
              <p:grpSpPr>
                <a:xfrm rot="418540">
                  <a:off x="2149650" y="83047"/>
                  <a:ext cx="2248099" cy="2019334"/>
                  <a:chOff x="2149650" y="83047"/>
                  <a:chExt cx="2248099" cy="2019334"/>
                </a:xfrm>
              </p:grpSpPr>
              <p:grpSp>
                <p:nvGrpSpPr>
                  <p:cNvPr id="96" name="Groupe 95"/>
                  <p:cNvGrpSpPr/>
                  <p:nvPr/>
                </p:nvGrpSpPr>
                <p:grpSpPr>
                  <a:xfrm rot="20227636">
                    <a:off x="2149650" y="83047"/>
                    <a:ext cx="2248099" cy="2019334"/>
                    <a:chOff x="9109777" y="4166782"/>
                    <a:chExt cx="2210466" cy="2136342"/>
                  </a:xfrm>
                </p:grpSpPr>
                <p:pic>
                  <p:nvPicPr>
                    <p:cNvPr id="97" name="Image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98" name="Image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40" name="Picture 6" descr="https://prp.raidinfrance.com/wp-content/uploads/2020/10/107376202-10156982766276353-4663837240819914211-n.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4060"/>
                  <a:stretch/>
                </p:blipFill>
                <p:spPr bwMode="auto">
                  <a:xfrm rot="21179722">
                    <a:off x="3167678" y="779433"/>
                    <a:ext cx="850433" cy="825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3" name="ZoneTexte 162"/>
                <p:cNvSpPr txBox="1"/>
                <p:nvPr/>
              </p:nvSpPr>
              <p:spPr>
                <a:xfrm>
                  <a:off x="2230872" y="490338"/>
                  <a:ext cx="1904690" cy="261610"/>
                </a:xfrm>
                <a:prstGeom prst="rect">
                  <a:avLst/>
                </a:prstGeom>
                <a:noFill/>
              </p:spPr>
              <p:txBody>
                <a:bodyPr wrap="square" rtlCol="0">
                  <a:spAutoFit/>
                </a:bodyPr>
                <a:lstStyle/>
                <a:p>
                  <a:pPr algn="ctr"/>
                  <a:r>
                    <a:rPr lang="fr-FR" sz="1100" dirty="0" smtClean="0">
                      <a:latin typeface="Marker Felt"/>
                      <a:cs typeface="Marker Felt"/>
                    </a:rPr>
                    <a:t>2015 – All </a:t>
                  </a:r>
                  <a:r>
                    <a:rPr lang="fr-FR" sz="1100" dirty="0" err="1" smtClean="0">
                      <a:latin typeface="Marker Felt"/>
                      <a:cs typeface="Marker Felt"/>
                    </a:rPr>
                    <a:t>Around</a:t>
                  </a:r>
                  <a:r>
                    <a:rPr lang="fr-FR" sz="1100" dirty="0" smtClean="0">
                      <a:latin typeface="Marker Felt"/>
                      <a:cs typeface="Marker Felt"/>
                    </a:rPr>
                    <a:t> Ain</a:t>
                  </a:r>
                </a:p>
              </p:txBody>
            </p:sp>
          </p:grpSp>
          <p:pic>
            <p:nvPicPr>
              <p:cNvPr id="5" name="Image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18166" y="781272"/>
                <a:ext cx="767822" cy="767822"/>
              </a:xfrm>
              <a:prstGeom prst="rect">
                <a:avLst/>
              </a:prstGeom>
            </p:spPr>
          </p:pic>
        </p:grpSp>
        <p:grpSp>
          <p:nvGrpSpPr>
            <p:cNvPr id="25" name="Groupe 24"/>
            <p:cNvGrpSpPr/>
            <p:nvPr/>
          </p:nvGrpSpPr>
          <p:grpSpPr>
            <a:xfrm>
              <a:off x="2624564" y="4809098"/>
              <a:ext cx="2281016" cy="2019334"/>
              <a:chOff x="2624564" y="4809098"/>
              <a:chExt cx="2281016" cy="2019334"/>
            </a:xfrm>
          </p:grpSpPr>
          <p:grpSp>
            <p:nvGrpSpPr>
              <p:cNvPr id="105" name="Groupe 104"/>
              <p:cNvGrpSpPr/>
              <p:nvPr/>
            </p:nvGrpSpPr>
            <p:grpSpPr>
              <a:xfrm rot="20227636">
                <a:off x="2657481" y="4809098"/>
                <a:ext cx="2248099" cy="2019334"/>
                <a:chOff x="9109777" y="4166782"/>
                <a:chExt cx="2210466" cy="2136342"/>
              </a:xfrm>
            </p:grpSpPr>
            <p:pic>
              <p:nvPicPr>
                <p:cNvPr id="106" name="Image 1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7" name="Imag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28" name="Picture 4" descr="https://prp.raidinfrance.com/wp-content/uploads/2020/10/jjr2156-1.jp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400" r="19862"/>
              <a:stretch/>
            </p:blipFill>
            <p:spPr bwMode="auto">
              <a:xfrm rot="21205013">
                <a:off x="3701300" y="5517822"/>
                <a:ext cx="914879" cy="805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6" name="ZoneTexte 165"/>
              <p:cNvSpPr txBox="1"/>
              <p:nvPr/>
            </p:nvSpPr>
            <p:spPr>
              <a:xfrm rot="21163619">
                <a:off x="2624564" y="5233678"/>
                <a:ext cx="2010896" cy="261610"/>
              </a:xfrm>
              <a:prstGeom prst="rect">
                <a:avLst/>
              </a:prstGeom>
              <a:noFill/>
            </p:spPr>
            <p:txBody>
              <a:bodyPr wrap="square" rtlCol="0">
                <a:spAutoFit/>
              </a:bodyPr>
              <a:lstStyle/>
              <a:p>
                <a:pPr algn="ctr"/>
                <a:r>
                  <a:rPr lang="fr-FR" sz="1100" dirty="0" smtClean="0">
                    <a:latin typeface="Marker Felt"/>
                    <a:cs typeface="Marker Felt"/>
                  </a:rPr>
                  <a:t>2016 – Pyrénées - Gulf</a:t>
                </a:r>
              </a:p>
            </p:txBody>
          </p:sp>
          <p:pic>
            <p:nvPicPr>
              <p:cNvPr id="12" name="Image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74294">
                <a:off x="2859553" y="5635546"/>
                <a:ext cx="803835" cy="803835"/>
              </a:xfrm>
              <a:prstGeom prst="rect">
                <a:avLst/>
              </a:prstGeom>
            </p:spPr>
          </p:pic>
        </p:grpSp>
        <p:grpSp>
          <p:nvGrpSpPr>
            <p:cNvPr id="29" name="Groupe 28"/>
            <p:cNvGrpSpPr/>
            <p:nvPr/>
          </p:nvGrpSpPr>
          <p:grpSpPr>
            <a:xfrm>
              <a:off x="7770151" y="2206569"/>
              <a:ext cx="2279916" cy="2019334"/>
              <a:chOff x="7770151" y="2206569"/>
              <a:chExt cx="2279916" cy="2019334"/>
            </a:xfrm>
          </p:grpSpPr>
          <p:grpSp>
            <p:nvGrpSpPr>
              <p:cNvPr id="120" name="Groupe 119"/>
              <p:cNvGrpSpPr/>
              <p:nvPr/>
            </p:nvGrpSpPr>
            <p:grpSpPr>
              <a:xfrm rot="20633714">
                <a:off x="7801968" y="2206569"/>
                <a:ext cx="2248099" cy="2019334"/>
                <a:chOff x="9109777" y="4166782"/>
                <a:chExt cx="2210466" cy="2136342"/>
              </a:xfrm>
            </p:grpSpPr>
            <p:pic>
              <p:nvPicPr>
                <p:cNvPr id="121" name="Image 1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22" name="Image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59" name="Picture 16" descr="https://prp.raidinfrance.com/wp-content/uploads/2020/10/jjr-0552.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2716" r="6464"/>
              <a:stretch/>
            </p:blipFill>
            <p:spPr bwMode="auto">
              <a:xfrm rot="21439647">
                <a:off x="8768423" y="2938235"/>
                <a:ext cx="898091" cy="7430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9" name="ZoneTexte 168"/>
              <p:cNvSpPr txBox="1"/>
              <p:nvPr/>
            </p:nvSpPr>
            <p:spPr>
              <a:xfrm>
                <a:off x="7770151" y="2550996"/>
                <a:ext cx="2010896" cy="261610"/>
              </a:xfrm>
              <a:prstGeom prst="rect">
                <a:avLst/>
              </a:prstGeom>
              <a:noFill/>
            </p:spPr>
            <p:txBody>
              <a:bodyPr wrap="square" rtlCol="0">
                <a:spAutoFit/>
              </a:bodyPr>
              <a:lstStyle/>
              <a:p>
                <a:pPr algn="ctr"/>
                <a:r>
                  <a:rPr lang="fr-FR" sz="1100" dirty="0" smtClean="0">
                    <a:latin typeface="Marker Felt"/>
                    <a:cs typeface="Marker Felt"/>
                  </a:rPr>
                  <a:t>2010 – Buech to Buech</a:t>
                </a:r>
              </a:p>
            </p:txBody>
          </p:sp>
          <p:pic>
            <p:nvPicPr>
              <p:cNvPr id="149" name="Image 14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439647">
                <a:off x="7944706" y="2909497"/>
                <a:ext cx="834027" cy="804802"/>
              </a:xfrm>
              <a:prstGeom prst="rect">
                <a:avLst/>
              </a:prstGeom>
              <a:effectLst/>
            </p:spPr>
          </p:pic>
        </p:grpSp>
        <p:grpSp>
          <p:nvGrpSpPr>
            <p:cNvPr id="28" name="Groupe 27"/>
            <p:cNvGrpSpPr/>
            <p:nvPr/>
          </p:nvGrpSpPr>
          <p:grpSpPr>
            <a:xfrm>
              <a:off x="10036289" y="3218400"/>
              <a:ext cx="2262700" cy="2019334"/>
              <a:chOff x="10036289" y="3218400"/>
              <a:chExt cx="2262700" cy="2019334"/>
            </a:xfrm>
          </p:grpSpPr>
          <p:grpSp>
            <p:nvGrpSpPr>
              <p:cNvPr id="150" name="Groupe 149"/>
              <p:cNvGrpSpPr/>
              <p:nvPr/>
            </p:nvGrpSpPr>
            <p:grpSpPr>
              <a:xfrm rot="726544">
                <a:off x="10050890" y="3218400"/>
                <a:ext cx="2248099" cy="2019334"/>
                <a:chOff x="7837003" y="2635505"/>
                <a:chExt cx="2248099" cy="2019334"/>
              </a:xfrm>
            </p:grpSpPr>
            <p:grpSp>
              <p:nvGrpSpPr>
                <p:cNvPr id="151" name="Groupe 150"/>
                <p:cNvGrpSpPr/>
                <p:nvPr/>
              </p:nvGrpSpPr>
              <p:grpSpPr>
                <a:xfrm rot="20227636">
                  <a:off x="7837003" y="2635505"/>
                  <a:ext cx="2248099" cy="2019334"/>
                  <a:chOff x="9109777" y="4166782"/>
                  <a:chExt cx="2210466" cy="2136342"/>
                </a:xfrm>
              </p:grpSpPr>
              <p:pic>
                <p:nvPicPr>
                  <p:cNvPr id="155" name="Image 1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56" name="Image 1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53" name="Picture 12" descr="https://prp.raidinfrance.com/wp-content/uploads/2020/10/jjr111.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17630" r="19986"/>
                <a:stretch/>
              </p:blipFill>
              <p:spPr bwMode="auto">
                <a:xfrm rot="21166909">
                  <a:off x="8034848" y="3158596"/>
                  <a:ext cx="847926" cy="761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0" name="ZoneTexte 169"/>
              <p:cNvSpPr txBox="1"/>
              <p:nvPr/>
            </p:nvSpPr>
            <p:spPr>
              <a:xfrm rot="310508">
                <a:off x="10036289" y="4477054"/>
                <a:ext cx="2010896" cy="430887"/>
              </a:xfrm>
              <a:prstGeom prst="rect">
                <a:avLst/>
              </a:prstGeom>
              <a:noFill/>
            </p:spPr>
            <p:txBody>
              <a:bodyPr wrap="square" rtlCol="0">
                <a:spAutoFit/>
              </a:bodyPr>
              <a:lstStyle/>
              <a:p>
                <a:pPr algn="ctr"/>
                <a:r>
                  <a:rPr lang="fr-FR" sz="1100" dirty="0" smtClean="0">
                    <a:latin typeface="Marker Felt"/>
                    <a:cs typeface="Marker Felt"/>
                  </a:rPr>
                  <a:t>2011 – Les Baronnies Provençales</a:t>
                </a:r>
              </a:p>
            </p:txBody>
          </p:sp>
          <p:pic>
            <p:nvPicPr>
              <p:cNvPr id="172" name="Image 17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66994">
                <a:off x="11131520" y="3690164"/>
                <a:ext cx="834027" cy="804802"/>
              </a:xfrm>
              <a:prstGeom prst="rect">
                <a:avLst/>
              </a:prstGeom>
              <a:effectLst/>
            </p:spPr>
          </p:pic>
        </p:grpSp>
        <p:grpSp>
          <p:nvGrpSpPr>
            <p:cNvPr id="27" name="Groupe 26"/>
            <p:cNvGrpSpPr/>
            <p:nvPr/>
          </p:nvGrpSpPr>
          <p:grpSpPr>
            <a:xfrm>
              <a:off x="8737012" y="4793972"/>
              <a:ext cx="2248099" cy="2019334"/>
              <a:chOff x="8737012" y="4793972"/>
              <a:chExt cx="2248099" cy="2019334"/>
            </a:xfrm>
          </p:grpSpPr>
          <p:grpSp>
            <p:nvGrpSpPr>
              <p:cNvPr id="2" name="Groupe 1"/>
              <p:cNvGrpSpPr/>
              <p:nvPr/>
            </p:nvGrpSpPr>
            <p:grpSpPr>
              <a:xfrm>
                <a:off x="8737012" y="4793972"/>
                <a:ext cx="2248099" cy="2019334"/>
                <a:chOff x="9620010" y="4724491"/>
                <a:chExt cx="2248099" cy="2019334"/>
              </a:xfrm>
            </p:grpSpPr>
            <p:grpSp>
              <p:nvGrpSpPr>
                <p:cNvPr id="117" name="Groupe 116"/>
                <p:cNvGrpSpPr/>
                <p:nvPr/>
              </p:nvGrpSpPr>
              <p:grpSpPr>
                <a:xfrm rot="20227636">
                  <a:off x="9620010" y="4724491"/>
                  <a:ext cx="2248099" cy="2019334"/>
                  <a:chOff x="9109777" y="4166782"/>
                  <a:chExt cx="2210466" cy="2136342"/>
                </a:xfrm>
              </p:grpSpPr>
              <p:pic>
                <p:nvPicPr>
                  <p:cNvPr id="118" name="Image 1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19" name="Imag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45" name="Picture 14" descr="https://prp.raidinfrance.com/wp-content/uploads/2020/10/jjr600.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5981" r="11784"/>
                <a:stretch/>
              </p:blipFill>
              <p:spPr bwMode="auto">
                <a:xfrm rot="21132211">
                  <a:off x="10658250" y="5209102"/>
                  <a:ext cx="872103" cy="811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1" name="ZoneTexte 170"/>
              <p:cNvSpPr txBox="1"/>
              <p:nvPr/>
            </p:nvSpPr>
            <p:spPr>
              <a:xfrm rot="21071302">
                <a:off x="8803966" y="6278952"/>
                <a:ext cx="2010896" cy="261610"/>
              </a:xfrm>
              <a:prstGeom prst="rect">
                <a:avLst/>
              </a:prstGeom>
              <a:noFill/>
            </p:spPr>
            <p:txBody>
              <a:bodyPr wrap="square" rtlCol="0">
                <a:spAutoFit/>
              </a:bodyPr>
              <a:lstStyle/>
              <a:p>
                <a:pPr algn="ctr"/>
                <a:r>
                  <a:rPr lang="fr-FR" sz="1100" dirty="0" smtClean="0">
                    <a:latin typeface="Marker Felt"/>
                    <a:cs typeface="Marker Felt"/>
                  </a:rPr>
                  <a:t>2009 – </a:t>
                </a:r>
                <a:r>
                  <a:rPr lang="fr-FR" sz="1100" dirty="0" err="1" smtClean="0">
                    <a:latin typeface="Marker Felt"/>
                    <a:cs typeface="Marker Felt"/>
                  </a:rPr>
                  <a:t>Alps</a:t>
                </a:r>
                <a:r>
                  <a:rPr lang="fr-FR" sz="1100" dirty="0" smtClean="0">
                    <a:latin typeface="Marker Felt"/>
                    <a:cs typeface="Marker Felt"/>
                  </a:rPr>
                  <a:t> to </a:t>
                </a:r>
                <a:r>
                  <a:rPr lang="fr-FR" sz="1100" dirty="0" err="1" smtClean="0">
                    <a:latin typeface="Marker Felt"/>
                    <a:cs typeface="Marker Felt"/>
                  </a:rPr>
                  <a:t>Sea</a:t>
                </a:r>
                <a:endParaRPr lang="fr-FR" sz="1100" dirty="0" smtClean="0">
                  <a:latin typeface="Marker Felt"/>
                  <a:cs typeface="Marker Felt"/>
                </a:endParaRPr>
              </a:p>
            </p:txBody>
          </p:sp>
          <p:pic>
            <p:nvPicPr>
              <p:cNvPr id="183" name="Image 18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130983">
                <a:off x="8942415" y="5410113"/>
                <a:ext cx="834027" cy="804802"/>
              </a:xfrm>
              <a:prstGeom prst="rect">
                <a:avLst/>
              </a:prstGeom>
              <a:effectLst/>
            </p:spPr>
          </p:pic>
        </p:grpSp>
        <p:grpSp>
          <p:nvGrpSpPr>
            <p:cNvPr id="24" name="Groupe 23"/>
            <p:cNvGrpSpPr/>
            <p:nvPr/>
          </p:nvGrpSpPr>
          <p:grpSpPr>
            <a:xfrm>
              <a:off x="198563" y="4677363"/>
              <a:ext cx="2248099" cy="2019334"/>
              <a:chOff x="198563" y="4677363"/>
              <a:chExt cx="2248099" cy="2019334"/>
            </a:xfrm>
          </p:grpSpPr>
          <p:grpSp>
            <p:nvGrpSpPr>
              <p:cNvPr id="11" name="Groupe 10"/>
              <p:cNvGrpSpPr/>
              <p:nvPr/>
            </p:nvGrpSpPr>
            <p:grpSpPr>
              <a:xfrm rot="437548">
                <a:off x="198563" y="4677363"/>
                <a:ext cx="2248099" cy="2019334"/>
                <a:chOff x="198563" y="4677363"/>
                <a:chExt cx="2248099" cy="2019334"/>
              </a:xfrm>
            </p:grpSpPr>
            <p:grpSp>
              <p:nvGrpSpPr>
                <p:cNvPr id="108" name="Groupe 107"/>
                <p:cNvGrpSpPr/>
                <p:nvPr/>
              </p:nvGrpSpPr>
              <p:grpSpPr>
                <a:xfrm rot="20227636">
                  <a:off x="198563" y="4677363"/>
                  <a:ext cx="2248099" cy="2019334"/>
                  <a:chOff x="9109777" y="4166782"/>
                  <a:chExt cx="2210466" cy="2136342"/>
                </a:xfrm>
              </p:grpSpPr>
              <p:pic>
                <p:nvPicPr>
                  <p:cNvPr id="109" name="Image 1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10" name="Image 1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30" name="Picture 18" descr="https://prp.raidinfrance.com/wp-content/uploads/2020/10/107530584-10156982764616353-3559027443921123529-o.jp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9277" r="11121"/>
                <a:stretch/>
              </p:blipFill>
              <p:spPr bwMode="auto">
                <a:xfrm rot="21169193">
                  <a:off x="1259134" y="5353595"/>
                  <a:ext cx="833505" cy="779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5" name="ZoneTexte 164"/>
              <p:cNvSpPr txBox="1"/>
              <p:nvPr/>
            </p:nvSpPr>
            <p:spPr>
              <a:xfrm>
                <a:off x="289675" y="5067123"/>
                <a:ext cx="2010896" cy="261610"/>
              </a:xfrm>
              <a:prstGeom prst="rect">
                <a:avLst/>
              </a:prstGeom>
              <a:noFill/>
            </p:spPr>
            <p:txBody>
              <a:bodyPr wrap="square" rtlCol="0">
                <a:spAutoFit/>
              </a:bodyPr>
              <a:lstStyle/>
              <a:p>
                <a:pPr algn="ctr"/>
                <a:r>
                  <a:rPr lang="fr-FR" sz="1100" dirty="0" smtClean="0">
                    <a:latin typeface="Marker Felt"/>
                    <a:cs typeface="Marker Felt"/>
                  </a:rPr>
                  <a:t>2007 – Pyrénées</a:t>
                </a:r>
              </a:p>
            </p:txBody>
          </p:sp>
          <p:pic>
            <p:nvPicPr>
              <p:cNvPr id="184" name="Image 18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7444" y="5385524"/>
                <a:ext cx="834027" cy="804802"/>
              </a:xfrm>
              <a:prstGeom prst="rect">
                <a:avLst/>
              </a:prstGeom>
              <a:effectLst/>
            </p:spPr>
          </p:pic>
        </p:grpSp>
        <p:grpSp>
          <p:nvGrpSpPr>
            <p:cNvPr id="37" name="Groupe 36"/>
            <p:cNvGrpSpPr/>
            <p:nvPr/>
          </p:nvGrpSpPr>
          <p:grpSpPr>
            <a:xfrm>
              <a:off x="1076325" y="325462"/>
              <a:ext cx="10047332" cy="4803109"/>
              <a:chOff x="1076325" y="325462"/>
              <a:chExt cx="10047332" cy="4803109"/>
            </a:xfrm>
          </p:grpSpPr>
          <p:cxnSp>
            <p:nvCxnSpPr>
              <p:cNvPr id="20" name="Connecteur droit 19"/>
              <p:cNvCxnSpPr>
                <a:stCxn id="89" idx="0"/>
              </p:cNvCxnSpPr>
              <p:nvPr/>
            </p:nvCxnSpPr>
            <p:spPr>
              <a:xfrm flipH="1">
                <a:off x="1234275" y="4497421"/>
                <a:ext cx="3678088" cy="43974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1" name="Connecteur droit 180"/>
              <p:cNvCxnSpPr>
                <a:stCxn id="36" idx="0"/>
              </p:cNvCxnSpPr>
              <p:nvPr/>
            </p:nvCxnSpPr>
            <p:spPr>
              <a:xfrm flipH="1" flipV="1">
                <a:off x="2440558" y="2859556"/>
                <a:ext cx="3916224" cy="144916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a:stCxn id="23" idx="0"/>
              </p:cNvCxnSpPr>
              <p:nvPr/>
            </p:nvCxnSpPr>
            <p:spPr>
              <a:xfrm flipH="1">
                <a:off x="3689479" y="4909331"/>
                <a:ext cx="2209814" cy="122663"/>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1" name="Connecteur droit 190"/>
              <p:cNvCxnSpPr>
                <a:stCxn id="32" idx="0"/>
              </p:cNvCxnSpPr>
              <p:nvPr/>
            </p:nvCxnSpPr>
            <p:spPr>
              <a:xfrm flipH="1" flipV="1">
                <a:off x="3036255" y="325462"/>
                <a:ext cx="3973314" cy="277491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8" name="Connecteur droit 197"/>
              <p:cNvCxnSpPr/>
              <p:nvPr/>
            </p:nvCxnSpPr>
            <p:spPr>
              <a:xfrm>
                <a:off x="7281943" y="4422677"/>
                <a:ext cx="2381602" cy="544258"/>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01" name="Connecteur droit 200"/>
              <p:cNvCxnSpPr>
                <a:stCxn id="80" idx="0"/>
              </p:cNvCxnSpPr>
              <p:nvPr/>
            </p:nvCxnSpPr>
            <p:spPr>
              <a:xfrm flipH="1">
                <a:off x="7285182" y="4268166"/>
                <a:ext cx="439603" cy="860405"/>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09" name="Connecteur droit 208"/>
              <p:cNvCxnSpPr>
                <a:stCxn id="208" idx="0"/>
              </p:cNvCxnSpPr>
              <p:nvPr/>
            </p:nvCxnSpPr>
            <p:spPr>
              <a:xfrm flipV="1">
                <a:off x="6784843" y="3402004"/>
                <a:ext cx="4338814" cy="361618"/>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5" name="Connecteur droit 194"/>
              <p:cNvCxnSpPr>
                <a:stCxn id="83" idx="0"/>
              </p:cNvCxnSpPr>
              <p:nvPr/>
            </p:nvCxnSpPr>
            <p:spPr>
              <a:xfrm flipV="1">
                <a:off x="7391287" y="2483604"/>
                <a:ext cx="1393662" cy="117290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flipH="1" flipV="1">
                <a:off x="1076325" y="1165185"/>
                <a:ext cx="5552831" cy="2924795"/>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24919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0" y="0"/>
            <a:ext cx="12481901" cy="6858000"/>
            <a:chOff x="0" y="0"/>
            <a:chExt cx="12481901" cy="6858000"/>
          </a:xfrm>
        </p:grpSpPr>
        <p:grpSp>
          <p:nvGrpSpPr>
            <p:cNvPr id="3" name="Groupe 2"/>
            <p:cNvGrpSpPr/>
            <p:nvPr/>
          </p:nvGrpSpPr>
          <p:grpSpPr>
            <a:xfrm>
              <a:off x="0" y="0"/>
              <a:ext cx="12481901" cy="6858000"/>
              <a:chOff x="1" y="0"/>
              <a:chExt cx="12481901" cy="6858000"/>
            </a:xfrm>
          </p:grpSpPr>
          <p:sp>
            <p:nvSpPr>
              <p:cNvPr id="50" name="ZoneTexte 49"/>
              <p:cNvSpPr txBox="1"/>
              <p:nvPr/>
            </p:nvSpPr>
            <p:spPr>
              <a:xfrm>
                <a:off x="6468023" y="6467792"/>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Stéphanie </a:t>
                </a:r>
                <a:r>
                  <a:rPr lang="fr-FR" sz="700" b="1" dirty="0" err="1" smtClean="0">
                    <a:latin typeface="Arial" panose="020B0604020202020204" pitchFamily="34" charset="0"/>
                    <a:cs typeface="Arial" panose="020B0604020202020204" pitchFamily="34" charset="0"/>
                  </a:rPr>
                  <a:t>Blockx</a:t>
                </a:r>
                <a:r>
                  <a:rPr lang="fr-FR" sz="700" b="1" dirty="0" smtClean="0">
                    <a:latin typeface="Arial" panose="020B0604020202020204" pitchFamily="34" charset="0"/>
                    <a:cs typeface="Arial" panose="020B0604020202020204" pitchFamily="34" charset="0"/>
                  </a:rPr>
                  <a:t>, </a:t>
                </a:r>
                <a:r>
                  <a:rPr lang="fr-FR" sz="700" b="1" dirty="0">
                    <a:latin typeface="Arial" panose="020B0604020202020204" pitchFamily="34" charset="0"/>
                    <a:cs typeface="Arial" panose="020B0604020202020204" pitchFamily="34" charset="0"/>
                  </a:rPr>
                  <a:t>Team </a:t>
                </a:r>
                <a:r>
                  <a:rPr lang="fr-FR" sz="700" b="1" dirty="0" smtClean="0">
                    <a:latin typeface="Arial" panose="020B0604020202020204" pitchFamily="34" charset="0"/>
                    <a:cs typeface="Arial" panose="020B0604020202020204" pitchFamily="34" charset="0"/>
                  </a:rPr>
                  <a:t>ADEORUN</a:t>
                </a:r>
                <a:endParaRPr lang="fr-FR" sz="700" b="1" dirty="0">
                  <a:latin typeface="Arial" panose="020B0604020202020204" pitchFamily="34" charset="0"/>
                  <a:cs typeface="Arial" panose="020B0604020202020204" pitchFamily="34" charset="0"/>
                </a:endParaRPr>
              </a:p>
            </p:txBody>
          </p:sp>
          <p:grpSp>
            <p:nvGrpSpPr>
              <p:cNvPr id="2" name="Groupe 1"/>
              <p:cNvGrpSpPr/>
              <p:nvPr/>
            </p:nvGrpSpPr>
            <p:grpSpPr>
              <a:xfrm>
                <a:off x="1" y="0"/>
                <a:ext cx="12481901" cy="6858000"/>
                <a:chOff x="1" y="0"/>
                <a:chExt cx="12481901" cy="685800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7582" r="33928"/>
                <a:stretch/>
              </p:blipFill>
              <p:spPr>
                <a:xfrm>
                  <a:off x="1" y="0"/>
                  <a:ext cx="4998719" cy="6858000"/>
                </a:xfrm>
                <a:prstGeom prst="rect">
                  <a:avLst/>
                </a:prstGeom>
              </p:spPr>
            </p:pic>
            <p:sp>
              <p:nvSpPr>
                <p:cNvPr id="6" name="Triangle rectangle 5"/>
                <p:cNvSpPr/>
                <p:nvPr/>
              </p:nvSpPr>
              <p:spPr>
                <a:xfrm rot="10800000">
                  <a:off x="2355362" y="0"/>
                  <a:ext cx="2673338"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3049247" y="424452"/>
                  <a:ext cx="5625933" cy="584775"/>
                </a:xfrm>
                <a:prstGeom prst="rect">
                  <a:avLst/>
                </a:prstGeom>
                <a:noFill/>
              </p:spPr>
              <p:txBody>
                <a:bodyPr wrap="square" rtlCol="0">
                  <a:spAutoFit/>
                </a:bodyPr>
                <a:lstStyle/>
                <a:p>
                  <a:r>
                    <a:rPr lang="fr-FR" sz="3200" dirty="0" smtClean="0">
                      <a:solidFill>
                        <a:srgbClr val="CC0000"/>
                      </a:solidFill>
                      <a:latin typeface="Impact" panose="020B0806030902050204" pitchFamily="34" charset="0"/>
                    </a:rPr>
                    <a:t>« BACK TO NATURE »</a:t>
                  </a:r>
                  <a:endParaRPr lang="fr-FR" sz="3200" dirty="0">
                    <a:solidFill>
                      <a:srgbClr val="CC0000"/>
                    </a:solidFill>
                    <a:latin typeface="Impact" panose="020B0806030902050204" pitchFamily="34" charset="0"/>
                  </a:endParaRPr>
                </a:p>
              </p:txBody>
            </p:sp>
            <p:sp>
              <p:nvSpPr>
                <p:cNvPr id="30" name="Rectangle 29"/>
                <p:cNvSpPr/>
                <p:nvPr/>
              </p:nvSpPr>
              <p:spPr>
                <a:xfrm flipV="1">
                  <a:off x="3056709" y="1012465"/>
                  <a:ext cx="503233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8188667" y="296895"/>
                  <a:ext cx="3718557" cy="996010"/>
                </a:xfrm>
                <a:prstGeom prst="rect">
                  <a:avLst/>
                </a:prstGeom>
              </p:spPr>
            </p:pic>
            <p:sp>
              <p:nvSpPr>
                <p:cNvPr id="32" name="ZoneTexte 31"/>
                <p:cNvSpPr txBox="1"/>
                <p:nvPr/>
              </p:nvSpPr>
              <p:spPr>
                <a:xfrm>
                  <a:off x="3449853" y="1552489"/>
                  <a:ext cx="8115130" cy="646331"/>
                </a:xfrm>
                <a:prstGeom prst="rect">
                  <a:avLst/>
                </a:prstGeom>
                <a:noFill/>
              </p:spPr>
              <p:txBody>
                <a:bodyPr wrap="square" rtlCol="0">
                  <a:spAutoFit/>
                </a:bodyPr>
                <a:lstStyle/>
                <a:p>
                  <a:pPr algn="ctr"/>
                  <a:r>
                    <a:rPr lang="en-US" sz="1200" b="1" dirty="0" smtClean="0">
                      <a:latin typeface="Carlito" panose="020F0502020204030204" pitchFamily="34" charset="0"/>
                      <a:cs typeface="Carlito" panose="020F0502020204030204" pitchFamily="34" charset="0"/>
                    </a:rPr>
                    <a:t>Back </a:t>
                  </a:r>
                  <a:r>
                    <a:rPr lang="en-US" sz="1200" b="1" dirty="0">
                      <a:latin typeface="Carlito" panose="020F0502020204030204" pitchFamily="34" charset="0"/>
                      <a:cs typeface="Carlito" panose="020F0502020204030204" pitchFamily="34" charset="0"/>
                    </a:rPr>
                    <a:t>to </a:t>
                  </a:r>
                  <a:r>
                    <a:rPr lang="en-US" sz="1200" b="1" dirty="0" smtClean="0">
                      <a:latin typeface="Carlito" panose="020F0502020204030204" pitchFamily="34" charset="0"/>
                      <a:cs typeface="Carlito" panose="020F0502020204030204" pitchFamily="34" charset="0"/>
                    </a:rPr>
                    <a:t>nature, the </a:t>
                  </a:r>
                  <a:r>
                    <a:rPr lang="en-US" sz="1200" b="1" dirty="0">
                      <a:latin typeface="Carlito" panose="020F0502020204030204" pitchFamily="34" charset="0"/>
                      <a:cs typeface="Carlito" panose="020F0502020204030204" pitchFamily="34" charset="0"/>
                    </a:rPr>
                    <a:t>slogan of </a:t>
                  </a:r>
                  <a:r>
                    <a:rPr lang="fr-FR" sz="1200" b="1" dirty="0" smtClean="0">
                      <a:latin typeface="Carlito" panose="020F0502020204030204" pitchFamily="34" charset="0"/>
                      <a:cs typeface="Carlito" panose="020F0502020204030204" pitchFamily="34" charset="0"/>
                    </a:rPr>
                    <a:t>Raid in France</a:t>
                  </a:r>
                  <a:r>
                    <a:rPr lang="fr-FR" sz="1200" b="1" dirty="0">
                      <a:latin typeface="Carlito" panose="020F0502020204030204" pitchFamily="34" charset="0"/>
                      <a:cs typeface="Carlito" panose="020F0502020204030204" pitchFamily="34" charset="0"/>
                    </a:rPr>
                    <a:t>, carries </a:t>
                  </a:r>
                  <a:r>
                    <a:rPr lang="fr-FR" sz="1200" b="1" dirty="0" err="1">
                      <a:latin typeface="Carlito" panose="020F0502020204030204" pitchFamily="34" charset="0"/>
                      <a:cs typeface="Carlito" panose="020F0502020204030204" pitchFamily="34" charset="0"/>
                    </a:rPr>
                    <a:t>organization's</a:t>
                  </a:r>
                  <a:r>
                    <a:rPr lang="fr-FR" sz="1200" b="1" dirty="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requirements</a:t>
                  </a:r>
                  <a:r>
                    <a:rPr lang="fr-FR" sz="1200" b="1" dirty="0" smtClean="0">
                      <a:latin typeface="Carlito" panose="020F0502020204030204" pitchFamily="34" charset="0"/>
                      <a:cs typeface="Carlito" panose="020F0502020204030204" pitchFamily="34" charset="0"/>
                    </a:rPr>
                    <a:t> </a:t>
                  </a:r>
                  <a:r>
                    <a:rPr lang="en-US" sz="1200" b="1" dirty="0">
                      <a:latin typeface="Carlito" panose="020F0502020204030204" pitchFamily="34" charset="0"/>
                      <a:cs typeface="Carlito" panose="020F0502020204030204" pitchFamily="34" charset="0"/>
                    </a:rPr>
                    <a:t> in terms of environmental protection. Raid In France’s “back to nature” charter, is signed by all participants and members of the organization. This charter gives us the means for a complete immersion, controlled and respectful amidst the territories we go through</a:t>
                  </a:r>
                  <a:r>
                    <a:rPr lang="en-US" sz="1200" b="1" dirty="0" smtClean="0">
                      <a:latin typeface="Carlito" panose="020F0502020204030204" pitchFamily="34" charset="0"/>
                      <a:cs typeface="Carlito" panose="020F0502020204030204" pitchFamily="34" charset="0"/>
                    </a:rPr>
                    <a:t>.</a:t>
                  </a:r>
                  <a:endParaRPr lang="fr-FR" sz="1200" b="1" dirty="0">
                    <a:latin typeface="Carlito" panose="020F0502020204030204" pitchFamily="34" charset="0"/>
                    <a:cs typeface="Carlito" panose="020F0502020204030204" pitchFamily="34" charset="0"/>
                  </a:endParaRPr>
                </a:p>
              </p:txBody>
            </p:sp>
            <p:sp>
              <p:nvSpPr>
                <p:cNvPr id="33" name="ZoneTexte 32"/>
                <p:cNvSpPr txBox="1"/>
                <p:nvPr/>
              </p:nvSpPr>
              <p:spPr>
                <a:xfrm>
                  <a:off x="4333874" y="2967716"/>
                  <a:ext cx="7573349" cy="646331"/>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Going back to a genuine “running”, simple and authentic: orientation without GPS, a limited number of checkpoints for more freedom in orientation choices and free-moving out of the signposted itinerary, forbidding any kind of movement assistance (sailing…), complete autonomy.</a:t>
                  </a:r>
                  <a:endParaRPr lang="fr-FR" sz="1200" dirty="0">
                    <a:latin typeface="Carlito" panose="020F0502020204030204" pitchFamily="34" charset="0"/>
                    <a:cs typeface="Carlito" panose="020F0502020204030204" pitchFamily="34" charset="0"/>
                  </a:endParaRPr>
                </a:p>
              </p:txBody>
            </p:sp>
            <p:sp>
              <p:nvSpPr>
                <p:cNvPr id="34" name="ZoneTexte 33"/>
                <p:cNvSpPr txBox="1"/>
                <p:nvPr/>
              </p:nvSpPr>
              <p:spPr>
                <a:xfrm>
                  <a:off x="3638518" y="2304965"/>
                  <a:ext cx="5625933" cy="400110"/>
                </a:xfrm>
                <a:prstGeom prst="rect">
                  <a:avLst/>
                </a:prstGeom>
                <a:noFill/>
              </p:spPr>
              <p:txBody>
                <a:bodyPr wrap="square" rtlCol="0">
                  <a:spAutoFit/>
                </a:bodyPr>
                <a:lstStyle/>
                <a:p>
                  <a:r>
                    <a:rPr lang="fr-FR" sz="2000" dirty="0" smtClean="0">
                      <a:latin typeface="Impact" panose="020B0806030902050204" pitchFamily="34" charset="0"/>
                    </a:rPr>
                    <a:t>OUR VALUES</a:t>
                  </a:r>
                  <a:endParaRPr lang="fr-FR" sz="2000" dirty="0">
                    <a:latin typeface="Impact" panose="020B0806030902050204" pitchFamily="34" charset="0"/>
                  </a:endParaRPr>
                </a:p>
              </p:txBody>
            </p:sp>
            <p:sp>
              <p:nvSpPr>
                <p:cNvPr id="35" name="Rectangle 34"/>
                <p:cNvSpPr/>
                <p:nvPr/>
              </p:nvSpPr>
              <p:spPr>
                <a:xfrm rot="10800000" flipV="1">
                  <a:off x="3679294" y="2788463"/>
                  <a:ext cx="1484468"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251" y="3111817"/>
                  <a:ext cx="331048" cy="326107"/>
                </a:xfrm>
                <a:prstGeom prst="rect">
                  <a:avLst/>
                </a:prstGeom>
              </p:spPr>
            </p:pic>
            <p:sp>
              <p:nvSpPr>
                <p:cNvPr id="38" name="ZoneTexte 37"/>
                <p:cNvSpPr txBox="1"/>
                <p:nvPr/>
              </p:nvSpPr>
              <p:spPr>
                <a:xfrm>
                  <a:off x="4587770" y="3747490"/>
                  <a:ext cx="7573349" cy="646331"/>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An immersion in Nature and its often-neglected natural and cultural resources: team will be given a « Memories and Territories » booklet that retracing great historical, human and environmental aspects of the territories that the race goes through.</a:t>
                  </a:r>
                  <a:endParaRPr lang="fr-FR" sz="1200" dirty="0">
                    <a:latin typeface="Carlito" panose="020F0502020204030204" pitchFamily="34" charset="0"/>
                    <a:cs typeface="Carlito" panose="020F0502020204030204" pitchFamily="34" charset="0"/>
                  </a:endParaRPr>
                </a:p>
              </p:txBody>
            </p:sp>
            <p:pic>
              <p:nvPicPr>
                <p:cNvPr id="39" name="Imag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5296" y="3898269"/>
                  <a:ext cx="330505" cy="340674"/>
                </a:xfrm>
                <a:prstGeom prst="rect">
                  <a:avLst/>
                </a:prstGeom>
              </p:spPr>
            </p:pic>
            <p:sp>
              <p:nvSpPr>
                <p:cNvPr id="40" name="ZoneTexte 39"/>
                <p:cNvSpPr txBox="1"/>
                <p:nvPr/>
              </p:nvSpPr>
              <p:spPr>
                <a:xfrm>
                  <a:off x="4882240" y="4551429"/>
                  <a:ext cx="7573349"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Organization of the signature of the « Back to Nature » charter, by all members of the race (participants, staff, sponsors and the media) during the opening brief.</a:t>
                  </a:r>
                  <a:endParaRPr lang="fr-FR" sz="1200" dirty="0">
                    <a:latin typeface="Carlito" panose="020F0502020204030204" pitchFamily="34" charset="0"/>
                    <a:cs typeface="Carlito" panose="020F0502020204030204" pitchFamily="34" charset="0"/>
                  </a:endParaRPr>
                </a:p>
              </p:txBody>
            </p:sp>
            <p:grpSp>
              <p:nvGrpSpPr>
                <p:cNvPr id="42" name="Groupe 41"/>
                <p:cNvGrpSpPr/>
                <p:nvPr/>
              </p:nvGrpSpPr>
              <p:grpSpPr>
                <a:xfrm>
                  <a:off x="5678822" y="4793302"/>
                  <a:ext cx="6803080" cy="1958161"/>
                  <a:chOff x="5944074" y="4729970"/>
                  <a:chExt cx="6803080" cy="1958161"/>
                </a:xfrm>
              </p:grpSpPr>
              <p:sp>
                <p:nvSpPr>
                  <p:cNvPr id="43" name="ZoneTexte 42"/>
                  <p:cNvSpPr txBox="1"/>
                  <p:nvPr/>
                </p:nvSpPr>
                <p:spPr>
                  <a:xfrm>
                    <a:off x="6270582" y="5255055"/>
                    <a:ext cx="6476572" cy="1092607"/>
                  </a:xfrm>
                  <a:prstGeom prst="rect">
                    <a:avLst/>
                  </a:prstGeom>
                  <a:noFill/>
                </p:spPr>
                <p:txBody>
                  <a:bodyPr wrap="square" rtlCol="0">
                    <a:spAutoFit/>
                  </a:bodyPr>
                  <a:lstStyle/>
                  <a:p>
                    <a:r>
                      <a:rPr lang="fr-FR" sz="1300" b="1" i="1" dirty="0" err="1" smtClean="0">
                        <a:solidFill>
                          <a:srgbClr val="CC0000"/>
                        </a:solidFill>
                        <a:latin typeface="Bradley Hand Bold"/>
                        <a:cs typeface="Bradley Hand Bold"/>
                      </a:rPr>
                      <a:t>Any</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human</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being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who</a:t>
                    </a:r>
                    <a:r>
                      <a:rPr lang="fr-FR" sz="1300" b="1" i="1" dirty="0" smtClean="0">
                        <a:solidFill>
                          <a:srgbClr val="CC0000"/>
                        </a:solidFill>
                        <a:latin typeface="Bradley Hand Bold"/>
                        <a:cs typeface="Bradley Hand Bold"/>
                      </a:rPr>
                      <a:t> faces </a:t>
                    </a:r>
                    <a:r>
                      <a:rPr lang="fr-FR" sz="1300" b="1" i="1" dirty="0" err="1" smtClean="0">
                        <a:solidFill>
                          <a:srgbClr val="CC0000"/>
                        </a:solidFill>
                        <a:latin typeface="Bradley Hand Bold"/>
                        <a:cs typeface="Bradley Hand Bold"/>
                      </a:rPr>
                      <a:t>his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own</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physical</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limits</a:t>
                    </a:r>
                    <a:r>
                      <a:rPr lang="fr-FR" sz="1300" b="1" i="1" dirty="0" smtClean="0">
                        <a:solidFill>
                          <a:srgbClr val="CC0000"/>
                        </a:solidFill>
                        <a:latin typeface="Bradley Hand Bold"/>
                        <a:cs typeface="Bradley Hand Bold"/>
                      </a:rPr>
                      <a:t> in a </a:t>
                    </a:r>
                    <a:r>
                      <a:rPr lang="fr-FR" sz="1300" b="1" i="1" dirty="0" err="1" smtClean="0">
                        <a:solidFill>
                          <a:srgbClr val="CC0000"/>
                        </a:solidFill>
                        <a:latin typeface="Bradley Hand Bold"/>
                        <a:cs typeface="Bradley Hand Bold"/>
                      </a:rPr>
                      <a:t>natural</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environment</a:t>
                    </a:r>
                    <a:endParaRPr lang="fr-FR" sz="1300" b="1" i="1" dirty="0" smtClean="0">
                      <a:solidFill>
                        <a:srgbClr val="CC0000"/>
                      </a:solidFill>
                      <a:latin typeface="Bradley Hand Bold"/>
                      <a:cs typeface="Bradley Hand Bold"/>
                    </a:endParaRPr>
                  </a:p>
                  <a:p>
                    <a:r>
                      <a:rPr lang="fr-FR" sz="1300" b="1" i="1" dirty="0" smtClean="0">
                        <a:solidFill>
                          <a:srgbClr val="CC0000"/>
                        </a:solidFill>
                        <a:latin typeface="Bradley Hand Bold"/>
                        <a:cs typeface="Bradley Hand Bold"/>
                      </a:rPr>
                      <a:t>Will </a:t>
                    </a:r>
                    <a:r>
                      <a:rPr lang="fr-FR" sz="1300" b="1" i="1" dirty="0" err="1" smtClean="0">
                        <a:solidFill>
                          <a:srgbClr val="CC0000"/>
                        </a:solidFill>
                        <a:latin typeface="Bradley Hand Bold"/>
                        <a:cs typeface="Bradley Hand Bold"/>
                      </a:rPr>
                      <a:t>experience</a:t>
                    </a:r>
                    <a:r>
                      <a:rPr lang="fr-FR" sz="1300" b="1" i="1" dirty="0" smtClean="0">
                        <a:solidFill>
                          <a:srgbClr val="CC0000"/>
                        </a:solidFill>
                        <a:latin typeface="Bradley Hand Bold"/>
                        <a:cs typeface="Bradley Hand Bold"/>
                      </a:rPr>
                      <a:t> how goodwill to </a:t>
                    </a:r>
                    <a:r>
                      <a:rPr lang="fr-FR" sz="1300" b="1" i="1" dirty="0" err="1" smtClean="0">
                        <a:solidFill>
                          <a:srgbClr val="CC0000"/>
                        </a:solidFill>
                        <a:latin typeface="Bradley Hand Bold"/>
                        <a:cs typeface="Bradley Hand Bold"/>
                      </a:rPr>
                      <a:t>his</a:t>
                    </a:r>
                    <a:r>
                      <a:rPr lang="fr-FR" sz="1300" b="1" i="1" dirty="0" smtClean="0">
                        <a:solidFill>
                          <a:srgbClr val="CC0000"/>
                        </a:solidFill>
                        <a:latin typeface="Bradley Hand Bold"/>
                        <a:cs typeface="Bradley Hand Bold"/>
                      </a:rPr>
                      <a:t> team mates and </a:t>
                    </a:r>
                    <a:r>
                      <a:rPr lang="fr-FR" sz="1300" b="1" i="1" dirty="0" err="1" smtClean="0">
                        <a:solidFill>
                          <a:srgbClr val="CC0000"/>
                        </a:solidFill>
                        <a:latin typeface="Bradley Hand Bold"/>
                        <a:cs typeface="Bradley Hand Bold"/>
                      </a:rPr>
                      <a:t>trusting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others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is</a:t>
                    </a:r>
                    <a:r>
                      <a:rPr lang="fr-FR" sz="1300" b="1" i="1" dirty="0" smtClean="0">
                        <a:solidFill>
                          <a:srgbClr val="CC0000"/>
                        </a:solidFill>
                        <a:latin typeface="Bradley Hand Bold"/>
                        <a:cs typeface="Bradley Hand Bold"/>
                      </a:rPr>
                      <a:t> the </a:t>
                    </a:r>
                    <a:r>
                      <a:rPr lang="fr-FR" sz="1300" b="1" i="1" dirty="0" err="1" smtClean="0">
                        <a:solidFill>
                          <a:srgbClr val="CC0000"/>
                        </a:solidFill>
                        <a:latin typeface="Bradley Hand Bold"/>
                        <a:cs typeface="Bradley Hand Bold"/>
                      </a:rPr>
                      <a:t>strongest</a:t>
                    </a:r>
                    <a:endParaRPr lang="fr-FR" sz="1300" b="1" i="1" dirty="0" smtClean="0">
                      <a:solidFill>
                        <a:srgbClr val="CC0000"/>
                      </a:solidFill>
                      <a:latin typeface="Bradley Hand Bold"/>
                      <a:cs typeface="Bradley Hand Bold"/>
                    </a:endParaRPr>
                  </a:p>
                  <a:p>
                    <a:r>
                      <a:rPr lang="fr-FR" sz="1300" b="1" i="1" dirty="0" smtClean="0">
                        <a:solidFill>
                          <a:srgbClr val="CC0000"/>
                        </a:solidFill>
                        <a:latin typeface="Bradley Hand Bold"/>
                        <a:cs typeface="Bradley Hand Bold"/>
                      </a:rPr>
                      <a:t>Drive to </a:t>
                    </a:r>
                    <a:r>
                      <a:rPr lang="fr-FR" sz="1300" b="1" i="1" dirty="0" err="1" smtClean="0">
                        <a:solidFill>
                          <a:srgbClr val="CC0000"/>
                        </a:solidFill>
                        <a:latin typeface="Bradley Hand Bold"/>
                        <a:cs typeface="Bradley Hand Bold"/>
                      </a:rPr>
                      <a:t>overcome</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any</a:t>
                    </a:r>
                    <a:r>
                      <a:rPr lang="fr-FR" sz="1300" b="1" i="1" dirty="0" smtClean="0">
                        <a:solidFill>
                          <a:srgbClr val="CC0000"/>
                        </a:solidFill>
                        <a:latin typeface="Bradley Hand Bold"/>
                        <a:cs typeface="Bradley Hand Bold"/>
                      </a:rPr>
                      <a:t> issue. </a:t>
                    </a:r>
                    <a:r>
                      <a:rPr lang="fr-FR" sz="1300" b="1" i="1" dirty="0" err="1" smtClean="0">
                        <a:solidFill>
                          <a:srgbClr val="CC0000"/>
                        </a:solidFill>
                        <a:latin typeface="Bradley Hand Bold"/>
                        <a:cs typeface="Bradley Hand Bold"/>
                      </a:rPr>
                      <a:t>Measuring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ourselves</a:t>
                    </a:r>
                    <a:r>
                      <a:rPr lang="fr-FR" sz="1300" b="1" i="1" dirty="0" smtClean="0">
                        <a:solidFill>
                          <a:srgbClr val="CC0000"/>
                        </a:solidFill>
                        <a:latin typeface="Bradley Hand Bold"/>
                        <a:cs typeface="Bradley Hand Bold"/>
                      </a:rPr>
                      <a:t> as a team to </a:t>
                    </a:r>
                    <a:r>
                      <a:rPr lang="fr-FR" sz="1300" b="1" i="1" dirty="0" err="1" smtClean="0">
                        <a:solidFill>
                          <a:srgbClr val="CC0000"/>
                        </a:solidFill>
                        <a:latin typeface="Bradley Hand Bold"/>
                        <a:cs typeface="Bradley Hand Bold"/>
                      </a:rPr>
                      <a:t>nature’s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strenghts</a:t>
                    </a:r>
                    <a:r>
                      <a:rPr lang="fr-FR" sz="1300" b="1" i="1" dirty="0" smtClean="0">
                        <a:solidFill>
                          <a:srgbClr val="CC0000"/>
                        </a:solidFill>
                        <a:latin typeface="Bradley Hand Bold"/>
                        <a:cs typeface="Bradley Hand Bold"/>
                      </a:rPr>
                      <a:t>,</a:t>
                    </a:r>
                  </a:p>
                  <a:p>
                    <a:r>
                      <a:rPr lang="fr-FR" sz="1300" b="1" i="1" dirty="0" err="1" smtClean="0">
                        <a:solidFill>
                          <a:srgbClr val="CC0000"/>
                        </a:solidFill>
                        <a:latin typeface="Bradley Hand Bold"/>
                        <a:cs typeface="Bradley Hand Bold"/>
                      </a:rPr>
                      <a:t>Trying</a:t>
                    </a:r>
                    <a:r>
                      <a:rPr lang="fr-FR" sz="1300" b="1" i="1" dirty="0" smtClean="0">
                        <a:solidFill>
                          <a:srgbClr val="CC0000"/>
                        </a:solidFill>
                        <a:latin typeface="Bradley Hand Bold"/>
                        <a:cs typeface="Bradley Hand Bold"/>
                      </a:rPr>
                      <a:t> to live in </a:t>
                    </a:r>
                    <a:r>
                      <a:rPr lang="fr-FR" sz="1300" b="1" i="1" dirty="0" err="1" smtClean="0">
                        <a:solidFill>
                          <a:srgbClr val="CC0000"/>
                        </a:solidFill>
                        <a:latin typeface="Bradley Hand Bold"/>
                        <a:cs typeface="Bradley Hand Bold"/>
                      </a:rPr>
                      <a:t>this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environment</a:t>
                    </a:r>
                    <a:r>
                      <a:rPr lang="fr-FR" sz="1300" b="1" i="1" dirty="0" smtClean="0">
                        <a:solidFill>
                          <a:srgbClr val="CC0000"/>
                        </a:solidFill>
                        <a:latin typeface="Bradley Hand Bold"/>
                        <a:cs typeface="Bradley Hand Bold"/>
                      </a:rPr>
                      <a:t> , </a:t>
                    </a:r>
                    <a:r>
                      <a:rPr lang="fr-FR" sz="1300" b="1" i="1" dirty="0" err="1" smtClean="0">
                        <a:solidFill>
                          <a:srgbClr val="CC0000"/>
                        </a:solidFill>
                        <a:latin typeface="Bradley Hand Bold"/>
                        <a:cs typeface="Bradley Hand Bold"/>
                      </a:rPr>
                      <a:t>appreciating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it’s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hidden</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beauties</a:t>
                    </a:r>
                    <a:r>
                      <a:rPr lang="fr-FR" sz="1300" b="1" i="1" dirty="0" smtClean="0">
                        <a:solidFill>
                          <a:srgbClr val="CC0000"/>
                        </a:solidFill>
                        <a:latin typeface="Bradley Hand Bold"/>
                        <a:cs typeface="Bradley Hand Bold"/>
                      </a:rPr>
                      <a:t>, and </a:t>
                    </a:r>
                  </a:p>
                  <a:p>
                    <a:r>
                      <a:rPr lang="fr-FR" sz="1300" b="1" i="1" dirty="0" err="1" smtClean="0">
                        <a:solidFill>
                          <a:srgbClr val="CC0000"/>
                        </a:solidFill>
                        <a:latin typeface="Bradley Hand Bold"/>
                        <a:cs typeface="Bradley Hand Bold"/>
                      </a:rPr>
                      <a:t>Always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finding</a:t>
                    </a:r>
                    <a:r>
                      <a:rPr lang="fr-FR" sz="1300" b="1" i="1" dirty="0" smtClean="0">
                        <a:solidFill>
                          <a:srgbClr val="CC0000"/>
                        </a:solidFill>
                        <a:latin typeface="Bradley Hand Bold"/>
                        <a:cs typeface="Bradley Hand Bold"/>
                      </a:rPr>
                      <a:t> solutions to </a:t>
                    </a:r>
                    <a:r>
                      <a:rPr lang="fr-FR" sz="1300" b="1" i="1" dirty="0" err="1" smtClean="0">
                        <a:solidFill>
                          <a:srgbClr val="CC0000"/>
                        </a:solidFill>
                        <a:latin typeface="Bradley Hand Bold"/>
                        <a:cs typeface="Bradley Hand Bold"/>
                      </a:rPr>
                      <a:t>keep</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going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is</a:t>
                    </a:r>
                    <a:r>
                      <a:rPr lang="fr-FR" sz="1300" b="1" i="1" dirty="0" smtClean="0">
                        <a:solidFill>
                          <a:srgbClr val="CC0000"/>
                        </a:solidFill>
                        <a:latin typeface="Bradley Hand Bold"/>
                        <a:cs typeface="Bradley Hand Bold"/>
                      </a:rPr>
                      <a:t> an </a:t>
                    </a:r>
                    <a:r>
                      <a:rPr lang="fr-FR" sz="1300" b="1" i="1" dirty="0" err="1" smtClean="0">
                        <a:solidFill>
                          <a:srgbClr val="CC0000"/>
                        </a:solidFill>
                        <a:latin typeface="Bradley Hand Bold"/>
                        <a:cs typeface="Bradley Hand Bold"/>
                      </a:rPr>
                      <a:t>extraordinary</a:t>
                    </a:r>
                    <a:r>
                      <a:rPr lang="fr-FR" sz="1300" b="1" i="1" dirty="0" smtClean="0">
                        <a:solidFill>
                          <a:srgbClr val="CC0000"/>
                        </a:solidFill>
                        <a:latin typeface="Bradley Hand Bold"/>
                        <a:cs typeface="Bradley Hand Bold"/>
                      </a:rPr>
                      <a:t> challenge.</a:t>
                    </a:r>
                    <a:endParaRPr lang="fr-FR" sz="1300" b="1" i="1" dirty="0">
                      <a:solidFill>
                        <a:srgbClr val="CC0000"/>
                      </a:solidFill>
                      <a:latin typeface="Bradley Hand Bold"/>
                      <a:cs typeface="Bradley Hand Bold"/>
                    </a:endParaRPr>
                  </a:p>
                </p:txBody>
              </p:sp>
              <p:sp>
                <p:nvSpPr>
                  <p:cNvPr id="44" name="ZoneTexte 43"/>
                  <p:cNvSpPr txBox="1"/>
                  <p:nvPr/>
                </p:nvSpPr>
                <p:spPr>
                  <a:xfrm>
                    <a:off x="5944074" y="4729970"/>
                    <a:ext cx="505097"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45" name="ZoneTexte 44"/>
                  <p:cNvSpPr txBox="1"/>
                  <p:nvPr/>
                </p:nvSpPr>
                <p:spPr>
                  <a:xfrm>
                    <a:off x="11820098" y="5764801"/>
                    <a:ext cx="518903"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46" name="ZoneTexte 45"/>
                  <p:cNvSpPr txBox="1"/>
                  <p:nvPr/>
                </p:nvSpPr>
                <p:spPr>
                  <a:xfrm>
                    <a:off x="11445582" y="5774044"/>
                    <a:ext cx="548640" cy="646331"/>
                  </a:xfrm>
                  <a:prstGeom prst="rect">
                    <a:avLst/>
                  </a:prstGeom>
                  <a:noFill/>
                </p:spPr>
                <p:txBody>
                  <a:bodyPr wrap="square" rtlCol="0">
                    <a:spAutoFit/>
                  </a:bodyPr>
                  <a:lstStyle/>
                  <a:p>
                    <a:r>
                      <a:rPr lang="fr-FR" sz="3600" b="1" i="1" dirty="0" smtClean="0">
                        <a:latin typeface="Bradley Hand Bold"/>
                        <a:cs typeface="Bradley Hand Bold"/>
                      </a:rPr>
                      <a:t>…</a:t>
                    </a:r>
                    <a:endParaRPr lang="fr-FR" sz="3600" dirty="0">
                      <a:latin typeface="Bradley Hand Bold"/>
                      <a:cs typeface="Bradley Hand Bold"/>
                    </a:endParaRPr>
                  </a:p>
                </p:txBody>
              </p:sp>
            </p:gr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409" y="4620128"/>
                  <a:ext cx="314439" cy="324265"/>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07" y="6448731"/>
                  <a:ext cx="317820" cy="306684"/>
                </a:xfrm>
                <a:prstGeom prst="rect">
                  <a:avLst/>
                </a:prstGeom>
                <a:effectLst/>
              </p:spPr>
            </p:pic>
          </p:grpSp>
        </p:grpSp>
        <p:pic>
          <p:nvPicPr>
            <p:cNvPr id="5" name="Image 4"/>
            <p:cNvPicPr>
              <a:picLocks noChangeAspect="1"/>
            </p:cNvPicPr>
            <p:nvPr/>
          </p:nvPicPr>
          <p:blipFill>
            <a:blip r:embed="rId8"/>
            <a:stretch>
              <a:fillRect/>
            </a:stretch>
          </p:blipFill>
          <p:spPr>
            <a:xfrm>
              <a:off x="4930557" y="5307397"/>
              <a:ext cx="835342" cy="1172497"/>
            </a:xfrm>
            <a:prstGeom prst="rect">
              <a:avLst/>
            </a:prstGeom>
            <a:effectLst>
              <a:outerShdw blurRad="50800" dist="38100" dir="8100000" sx="102000" sy="102000" algn="tr" rotWithShape="0">
                <a:prstClr val="black">
                  <a:alpha val="40000"/>
                </a:prstClr>
              </a:outerShdw>
            </a:effectLst>
          </p:spPr>
        </p:pic>
        <p:pic>
          <p:nvPicPr>
            <p:cNvPr id="36" name="Picture 4" descr="Drapeau de la France — Wikipé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8326" y="6484073"/>
              <a:ext cx="230893" cy="153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66488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0"/>
            <a:ext cx="12192000" cy="6867728"/>
            <a:chOff x="0" y="0"/>
            <a:chExt cx="12192000" cy="6867728"/>
          </a:xfrm>
        </p:grpSpPr>
        <p:pic>
          <p:nvPicPr>
            <p:cNvPr id="4" name="Imag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b="15485"/>
            <a:stretch/>
          </p:blipFill>
          <p:spPr>
            <a:xfrm>
              <a:off x="0" y="0"/>
              <a:ext cx="12192000" cy="6867728"/>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6284419"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solidFill>
                      <a:sysClr val="windowText" lastClr="000000"/>
                    </a:solidFill>
                  </a:ln>
                  <a:solidFill>
                    <a:schemeClr val="bg1"/>
                  </a:solidFill>
                  <a:latin typeface="Impact" panose="020B0806030902050204" pitchFamily="34" charset="0"/>
                </a:rPr>
                <a:t>3. </a:t>
              </a:r>
              <a:r>
                <a:rPr lang="en-US" sz="11400" dirty="0">
                  <a:ln w="12700">
                    <a:solidFill>
                      <a:sysClr val="windowText" lastClr="000000"/>
                    </a:solidFill>
                  </a:ln>
                  <a:solidFill>
                    <a:schemeClr val="bg1"/>
                  </a:solidFill>
                  <a:latin typeface="Impact" panose="020B0806030902050204" pitchFamily="34" charset="0"/>
                </a:rPr>
                <a:t>BACK TO THE 2018 EDITION</a:t>
              </a:r>
            </a:p>
            <a:p>
              <a:pPr algn="l"/>
              <a:r>
                <a:rPr lang="fr-FR" sz="5500" dirty="0" smtClean="0">
                  <a:ln>
                    <a:solidFill>
                      <a:schemeClr val="bg1"/>
                    </a:solidFill>
                  </a:ln>
                  <a:solidFill>
                    <a:srgbClr val="CC0000"/>
                  </a:solidFill>
                  <a:latin typeface="Impact" panose="020B0806030902050204" pitchFamily="34" charset="0"/>
                </a:rPr>
                <a:t>ADVENTURE RACING WORLD CHAMPIONSHIP 2018 – LA REUNION</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6088184" y="6027890"/>
              <a:ext cx="1705529" cy="5987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r="50536"/>
            <a:stretch/>
          </p:blipFill>
          <p:spPr>
            <a:xfrm>
              <a:off x="4639792" y="2041197"/>
              <a:ext cx="2900766" cy="2773994"/>
            </a:xfrm>
            <a:prstGeom prst="rect">
              <a:avLst/>
            </a:prstGeom>
            <a:effectLst>
              <a:glow rad="228600">
                <a:schemeClr val="accent3">
                  <a:satMod val="175000"/>
                  <a:alpha val="40000"/>
                </a:schemeClr>
              </a:glo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62486"/>
              <a:ext cx="317820" cy="306684"/>
            </a:xfrm>
            <a:prstGeom prst="rect">
              <a:avLst/>
            </a:prstGeom>
            <a:effectLst/>
          </p:spPr>
        </p:pic>
      </p:grpSp>
    </p:spTree>
    <p:extLst>
      <p:ext uri="{BB962C8B-B14F-4D97-AF65-F5344CB8AC3E}">
        <p14:creationId xmlns:p14="http://schemas.microsoft.com/office/powerpoint/2010/main" val="15862876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35509" y="0"/>
            <a:ext cx="12056491" cy="6858000"/>
            <a:chOff x="135509" y="0"/>
            <a:chExt cx="12056491" cy="685800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3698" r="27623"/>
            <a:stretch/>
          </p:blipFill>
          <p:spPr>
            <a:xfrm>
              <a:off x="7183395" y="0"/>
              <a:ext cx="5008605" cy="6857698"/>
            </a:xfrm>
            <a:prstGeom prst="rect">
              <a:avLst/>
            </a:prstGeom>
          </p:spPr>
        </p:pic>
        <p:sp>
          <p:nvSpPr>
            <p:cNvPr id="5" name="Triangle rectangle 4"/>
            <p:cNvSpPr/>
            <p:nvPr/>
          </p:nvSpPr>
          <p:spPr>
            <a:xfrm rot="10800000" flipH="1">
              <a:off x="7175157" y="0"/>
              <a:ext cx="2641979" cy="685769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flipH="1">
              <a:off x="10676238" y="2941210"/>
              <a:ext cx="1515762" cy="391679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087345" y="452627"/>
              <a:ext cx="5081370" cy="523220"/>
            </a:xfrm>
            <a:prstGeom prst="rect">
              <a:avLst/>
            </a:prstGeom>
            <a:noFill/>
          </p:spPr>
          <p:txBody>
            <a:bodyPr wrap="square" rtlCol="0">
              <a:spAutoFit/>
            </a:bodyPr>
            <a:lstStyle/>
            <a:p>
              <a:pPr algn="r"/>
              <a:r>
                <a:rPr lang="en-US" sz="2800" dirty="0">
                  <a:solidFill>
                    <a:srgbClr val="CC0000"/>
                  </a:solidFill>
                  <a:latin typeface="Impact" panose="020B0806030902050204" pitchFamily="34" charset="0"/>
                </a:rPr>
                <a:t>BACK TO THE 2018 EDITION</a:t>
              </a:r>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2" name="Rectangle 11"/>
            <p:cNvSpPr/>
            <p:nvPr/>
          </p:nvSpPr>
          <p:spPr>
            <a:xfrm>
              <a:off x="4111192" y="1033472"/>
              <a:ext cx="505752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l="50266" b="49916"/>
            <a:stretch/>
          </p:blipFill>
          <p:spPr>
            <a:xfrm>
              <a:off x="11101494" y="6236924"/>
              <a:ext cx="917643" cy="437124"/>
            </a:xfrm>
            <a:prstGeom prst="rect">
              <a:avLst/>
            </a:prstGeom>
          </p:spPr>
        </p:pic>
        <p:grpSp>
          <p:nvGrpSpPr>
            <p:cNvPr id="22" name="Groupe 21"/>
            <p:cNvGrpSpPr/>
            <p:nvPr/>
          </p:nvGrpSpPr>
          <p:grpSpPr>
            <a:xfrm>
              <a:off x="1408544" y="1550460"/>
              <a:ext cx="3879274" cy="2010824"/>
              <a:chOff x="4463562" y="3649625"/>
              <a:chExt cx="3879274" cy="2010824"/>
            </a:xfrm>
          </p:grpSpPr>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550" y="4241174"/>
                <a:ext cx="1419275" cy="1419275"/>
              </a:xfrm>
              <a:prstGeom prst="rect">
                <a:avLst/>
              </a:prstGeom>
            </p:spPr>
          </p:pic>
          <p:sp>
            <p:nvSpPr>
              <p:cNvPr id="18" name="ZoneTexte 17"/>
              <p:cNvSpPr txBox="1"/>
              <p:nvPr/>
            </p:nvSpPr>
            <p:spPr>
              <a:xfrm>
                <a:off x="5760949" y="3939582"/>
                <a:ext cx="967830" cy="461665"/>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AVAYA </a:t>
                </a:r>
              </a:p>
              <a:p>
                <a:pPr algn="ctr"/>
                <a:r>
                  <a:rPr lang="fr-FR" sz="1100" dirty="0" smtClean="0">
                    <a:latin typeface="Carlito" panose="020F0502020204030204" pitchFamily="34" charset="0"/>
                    <a:cs typeface="Carlito" panose="020F0502020204030204" pitchFamily="34" charset="0"/>
                  </a:rPr>
                  <a:t>(117 heures)</a:t>
                </a:r>
                <a:endParaRPr lang="fr-FR" sz="1100" dirty="0">
                  <a:latin typeface="Carlito" panose="020F0502020204030204" pitchFamily="34" charset="0"/>
                  <a:cs typeface="Carlito" panose="020F0502020204030204" pitchFamily="34" charset="0"/>
                </a:endParaRPr>
              </a:p>
            </p:txBody>
          </p:sp>
          <p:pic>
            <p:nvPicPr>
              <p:cNvPr id="19" name="Picture 4" descr="🇳🇿 Drapeau : Nouvelle-Zélande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5409" y="3649625"/>
                <a:ext cx="318909" cy="318909"/>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4463562" y="4299312"/>
                <a:ext cx="1570922" cy="446276"/>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AGLOFS SILVA </a:t>
                </a:r>
              </a:p>
              <a:p>
                <a:pPr algn="ctr"/>
                <a:r>
                  <a:rPr lang="fr-FR" sz="1100" dirty="0" smtClean="0">
                    <a:latin typeface="Carlito" panose="020F0502020204030204" pitchFamily="34" charset="0"/>
                    <a:cs typeface="Carlito" panose="020F0502020204030204" pitchFamily="34" charset="0"/>
                  </a:rPr>
                  <a:t>(120h and 47min.)</a:t>
                </a:r>
                <a:endParaRPr lang="fr-FR" sz="1100" dirty="0">
                  <a:latin typeface="Carlito" panose="020F0502020204030204" pitchFamily="34" charset="0"/>
                  <a:cs typeface="Carlito" panose="020F0502020204030204" pitchFamily="34" charset="0"/>
                </a:endParaRPr>
              </a:p>
            </p:txBody>
          </p:sp>
          <p:sp>
            <p:nvSpPr>
              <p:cNvPr id="21" name="ZoneTexte 20"/>
              <p:cNvSpPr txBox="1"/>
              <p:nvPr/>
            </p:nvSpPr>
            <p:spPr>
              <a:xfrm>
                <a:off x="6454465" y="4391672"/>
                <a:ext cx="1888371" cy="446276"/>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400 TEAM NATUREX</a:t>
                </a:r>
              </a:p>
              <a:p>
                <a:pPr algn="ctr"/>
                <a:r>
                  <a:rPr lang="fr-FR" sz="1100" dirty="0" smtClean="0">
                    <a:latin typeface="Carlito" panose="020F0502020204030204" pitchFamily="34" charset="0"/>
                    <a:cs typeface="Carlito" panose="020F0502020204030204" pitchFamily="34" charset="0"/>
                  </a:rPr>
                  <a:t>(120h and 49min.)</a:t>
                </a:r>
                <a:endParaRPr lang="fr-FR" sz="1100" dirty="0">
                  <a:latin typeface="Carlito" panose="020F0502020204030204" pitchFamily="34" charset="0"/>
                  <a:cs typeface="Carlito" panose="020F0502020204030204" pitchFamily="34" charset="0"/>
                </a:endParaRPr>
              </a:p>
            </p:txBody>
          </p:sp>
          <p:pic>
            <p:nvPicPr>
              <p:cNvPr id="1026" name="Picture 2" descr="Drapeau de la Suède, image et signification drapeau suédois - country flag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0855" y="4083481"/>
                <a:ext cx="318103" cy="19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apeau de la France — Wikipé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4783" y="4169774"/>
                <a:ext cx="318103" cy="2120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p:cNvGrpSpPr/>
            <p:nvPr/>
          </p:nvGrpSpPr>
          <p:grpSpPr>
            <a:xfrm>
              <a:off x="4236441" y="4313372"/>
              <a:ext cx="3367274" cy="646331"/>
              <a:chOff x="1366344" y="3578688"/>
              <a:chExt cx="3367274" cy="646331"/>
            </a:xfrm>
          </p:grpSpPr>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9686" y="3614887"/>
                <a:ext cx="573932" cy="573932"/>
              </a:xfrm>
              <a:prstGeom prst="rect">
                <a:avLst/>
              </a:prstGeom>
            </p:spPr>
          </p:pic>
          <p:sp>
            <p:nvSpPr>
              <p:cNvPr id="26" name="ZoneTexte 25"/>
              <p:cNvSpPr txBox="1"/>
              <p:nvPr/>
            </p:nvSpPr>
            <p:spPr>
              <a:xfrm>
                <a:off x="1366344" y="3578688"/>
                <a:ext cx="2714616"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Time</a:t>
                </a:r>
                <a:r>
                  <a:rPr lang="fr-FR" sz="1200" dirty="0" smtClean="0">
                    <a:latin typeface="Carlito" panose="020F0502020204030204" pitchFamily="34" charset="0"/>
                    <a:cs typeface="Carlito" panose="020F0502020204030204" pitchFamily="34" charset="0"/>
                  </a:rPr>
                  <a:t> </a:t>
                </a:r>
              </a:p>
              <a:p>
                <a:pPr algn="r"/>
                <a:r>
                  <a:rPr lang="en-US" sz="1200" i="1" dirty="0">
                    <a:latin typeface="Carlito" panose="020F0502020204030204" pitchFamily="34" charset="0"/>
                    <a:cs typeface="Carlito" panose="020F0502020204030204" pitchFamily="34" charset="0"/>
                  </a:rPr>
                  <a:t>117 h (4,9 days) for the winners (Avaya/NZ) to 8,3 days for the last team</a:t>
                </a:r>
                <a:endParaRPr lang="fr-FR" sz="1200" i="1" dirty="0">
                  <a:latin typeface="Carlito" panose="020F0502020204030204" pitchFamily="34" charset="0"/>
                  <a:cs typeface="Carlito" panose="020F0502020204030204" pitchFamily="34" charset="0"/>
                </a:endParaRPr>
              </a:p>
            </p:txBody>
          </p:sp>
        </p:grpSp>
        <p:grpSp>
          <p:nvGrpSpPr>
            <p:cNvPr id="31" name="Groupe 30"/>
            <p:cNvGrpSpPr/>
            <p:nvPr/>
          </p:nvGrpSpPr>
          <p:grpSpPr>
            <a:xfrm>
              <a:off x="4727851" y="3312632"/>
              <a:ext cx="3273561" cy="680017"/>
              <a:chOff x="1529531" y="4279607"/>
              <a:chExt cx="3273561" cy="680017"/>
            </a:xfrm>
          </p:grpSpPr>
          <p:sp>
            <p:nvSpPr>
              <p:cNvPr id="28" name="ZoneTexte 27"/>
              <p:cNvSpPr txBox="1"/>
              <p:nvPr/>
            </p:nvSpPr>
            <p:spPr>
              <a:xfrm>
                <a:off x="1529531" y="4279607"/>
                <a:ext cx="2561295"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Disciplines </a:t>
                </a:r>
              </a:p>
              <a:p>
                <a:pPr algn="r"/>
                <a:r>
                  <a:rPr lang="fr-FR" sz="1200" i="1" dirty="0">
                    <a:latin typeface="Carlito" panose="020F0502020204030204" pitchFamily="34" charset="0"/>
                    <a:cs typeface="Carlito" panose="020F0502020204030204" pitchFamily="34" charset="0"/>
                  </a:rPr>
                  <a:t>trek, MTB, </a:t>
                </a:r>
                <a:r>
                  <a:rPr lang="fr-FR" sz="1200" i="1" dirty="0" err="1">
                    <a:latin typeface="Carlito" panose="020F0502020204030204" pitchFamily="34" charset="0"/>
                    <a:cs typeface="Carlito" panose="020F0502020204030204" pitchFamily="34" charset="0"/>
                  </a:rPr>
                  <a:t>packraft</a:t>
                </a:r>
                <a:r>
                  <a:rPr lang="fr-FR" sz="1200" i="1" dirty="0">
                    <a:latin typeface="Carlito" panose="020F0502020204030204" pitchFamily="34" charset="0"/>
                    <a:cs typeface="Carlito" panose="020F0502020204030204" pitchFamily="34" charset="0"/>
                  </a:rPr>
                  <a:t>, kayak, </a:t>
                </a:r>
                <a:endParaRPr lang="fr-FR" sz="1200" i="1" dirty="0" smtClean="0">
                  <a:latin typeface="Carlito" panose="020F0502020204030204" pitchFamily="34" charset="0"/>
                  <a:cs typeface="Carlito" panose="020F0502020204030204" pitchFamily="34" charset="0"/>
                </a:endParaRPr>
              </a:p>
              <a:p>
                <a:pPr algn="r"/>
                <a:r>
                  <a:rPr lang="fr-FR" sz="1200" i="1" dirty="0" smtClean="0">
                    <a:latin typeface="Carlito" panose="020F0502020204030204" pitchFamily="34" charset="0"/>
                    <a:cs typeface="Carlito" panose="020F0502020204030204" pitchFamily="34" charset="0"/>
                  </a:rPr>
                  <a:t>canyoning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caving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ropes</a:t>
                </a:r>
                <a:endParaRPr lang="fr-FR" sz="1200" i="1" dirty="0">
                  <a:latin typeface="Carlito" panose="020F0502020204030204" pitchFamily="34" charset="0"/>
                  <a:cs typeface="Carlito" panose="020F0502020204030204" pitchFamily="34" charset="0"/>
                </a:endParaRPr>
              </a:p>
            </p:txBody>
          </p:sp>
          <p:pic>
            <p:nvPicPr>
              <p:cNvPr id="24" name="Imag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1531" y="4288063"/>
                <a:ext cx="671561" cy="671561"/>
              </a:xfrm>
              <a:prstGeom prst="rect">
                <a:avLst/>
              </a:prstGeom>
            </p:spPr>
          </p:pic>
        </p:grpSp>
        <p:grpSp>
          <p:nvGrpSpPr>
            <p:cNvPr id="27" name="Groupe 26"/>
            <p:cNvGrpSpPr/>
            <p:nvPr/>
          </p:nvGrpSpPr>
          <p:grpSpPr>
            <a:xfrm>
              <a:off x="6344671" y="2334086"/>
              <a:ext cx="1952615" cy="622411"/>
              <a:chOff x="1516487" y="2902894"/>
              <a:chExt cx="1952615" cy="622411"/>
            </a:xfrm>
          </p:grpSpPr>
          <p:pic>
            <p:nvPicPr>
              <p:cNvPr id="1032" name="Picture 8" descr="Artist's Pub | Pub, Karaoke Bar, Restaurant à Versoix"/>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6691" y="2902894"/>
                <a:ext cx="622411" cy="622411"/>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1516487" y="3054160"/>
                <a:ext cx="1259715" cy="461665"/>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Total distance</a:t>
                </a:r>
              </a:p>
              <a:p>
                <a:pPr algn="r"/>
                <a:r>
                  <a:rPr lang="fr-FR" sz="1200" i="1" dirty="0">
                    <a:latin typeface="Carlito" panose="020F0502020204030204" pitchFamily="34" charset="0"/>
                    <a:cs typeface="Carlito" panose="020F0502020204030204" pitchFamily="34" charset="0"/>
                  </a:rPr>
                  <a:t>425,5 km</a:t>
                </a:r>
              </a:p>
            </p:txBody>
          </p:sp>
        </p:grpSp>
        <p:grpSp>
          <p:nvGrpSpPr>
            <p:cNvPr id="29" name="Groupe 28"/>
            <p:cNvGrpSpPr/>
            <p:nvPr/>
          </p:nvGrpSpPr>
          <p:grpSpPr>
            <a:xfrm>
              <a:off x="3890676" y="5285285"/>
              <a:ext cx="3380875" cy="646331"/>
              <a:chOff x="3961429" y="2727856"/>
              <a:chExt cx="3380875" cy="646331"/>
            </a:xfrm>
          </p:grpSpPr>
          <p:pic>
            <p:nvPicPr>
              <p:cNvPr id="25" name="Imag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1604" y="2762941"/>
                <a:ext cx="630700" cy="569623"/>
              </a:xfrm>
              <a:prstGeom prst="rect">
                <a:avLst/>
              </a:prstGeom>
            </p:spPr>
          </p:pic>
          <p:sp>
            <p:nvSpPr>
              <p:cNvPr id="34" name="ZoneTexte 33"/>
              <p:cNvSpPr txBox="1"/>
              <p:nvPr/>
            </p:nvSpPr>
            <p:spPr>
              <a:xfrm>
                <a:off x="3961429" y="2727856"/>
                <a:ext cx="2669157"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Teams</a:t>
                </a:r>
              </a:p>
              <a:p>
                <a:pPr algn="r"/>
                <a:r>
                  <a:rPr lang="en-US" sz="1200" i="1" dirty="0">
                    <a:latin typeface="Carlito" panose="020F0502020204030204" pitchFamily="34" charset="0"/>
                    <a:cs typeface="Carlito" panose="020F0502020204030204" pitchFamily="34" charset="0"/>
                  </a:rPr>
                  <a:t>59 Teams on the start </a:t>
                </a:r>
                <a:r>
                  <a:rPr lang="en-US" sz="1200" i="1" dirty="0" smtClean="0">
                    <a:latin typeface="Carlito" panose="020F0502020204030204" pitchFamily="34" charset="0"/>
                    <a:cs typeface="Carlito" panose="020F0502020204030204" pitchFamily="34" charset="0"/>
                  </a:rPr>
                  <a:t>line,</a:t>
                </a:r>
              </a:p>
              <a:p>
                <a:pPr algn="r"/>
                <a:r>
                  <a:rPr lang="en-US" sz="1200" i="1" dirty="0">
                    <a:latin typeface="Carlito" panose="020F0502020204030204" pitchFamily="34" charset="0"/>
                    <a:cs typeface="Carlito" panose="020F0502020204030204" pitchFamily="34" charset="0"/>
                  </a:rPr>
                  <a:t>2</a:t>
                </a:r>
                <a:r>
                  <a:rPr lang="en-US" sz="1200" i="1" dirty="0" smtClean="0">
                    <a:latin typeface="Carlito" panose="020F0502020204030204" pitchFamily="34" charset="0"/>
                    <a:cs typeface="Carlito" panose="020F0502020204030204" pitchFamily="34" charset="0"/>
                  </a:rPr>
                  <a:t>5 </a:t>
                </a:r>
                <a:r>
                  <a:rPr lang="en-US" sz="1200" i="1" dirty="0">
                    <a:latin typeface="Carlito" panose="020F0502020204030204" pitchFamily="34" charset="0"/>
                    <a:cs typeface="Carlito" panose="020F0502020204030204" pitchFamily="34" charset="0"/>
                  </a:rPr>
                  <a:t>nationalities</a:t>
                </a:r>
                <a:endParaRPr lang="fr-FR" sz="1200" i="1" dirty="0">
                  <a:latin typeface="Carlito" panose="020F0502020204030204" pitchFamily="34" charset="0"/>
                  <a:cs typeface="Carlito" panose="020F0502020204030204" pitchFamily="34" charset="0"/>
                </a:endParaRPr>
              </a:p>
            </p:txBody>
          </p:sp>
        </p:grpSp>
        <p:grpSp>
          <p:nvGrpSpPr>
            <p:cNvPr id="36" name="Groupe 35"/>
            <p:cNvGrpSpPr/>
            <p:nvPr/>
          </p:nvGrpSpPr>
          <p:grpSpPr>
            <a:xfrm>
              <a:off x="5548021" y="1306451"/>
              <a:ext cx="3245514" cy="827411"/>
              <a:chOff x="-608688" y="2589994"/>
              <a:chExt cx="3245514" cy="827411"/>
            </a:xfrm>
          </p:grpSpPr>
          <p:grpSp>
            <p:nvGrpSpPr>
              <p:cNvPr id="33" name="Groupe 32"/>
              <p:cNvGrpSpPr/>
              <p:nvPr/>
            </p:nvGrpSpPr>
            <p:grpSpPr>
              <a:xfrm>
                <a:off x="1745768" y="2589994"/>
                <a:ext cx="891058" cy="827411"/>
                <a:chOff x="1616926" y="3158690"/>
                <a:chExt cx="891058" cy="827411"/>
              </a:xfrm>
            </p:grpSpPr>
            <p:pic>
              <p:nvPicPr>
                <p:cNvPr id="39" name="Picture 6" descr="Centres de dépistages Sida, ouest de La Réuni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6926" y="3158690"/>
                  <a:ext cx="891058" cy="827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Drapeau : La Réunion Emoj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65009" y="3381494"/>
                  <a:ext cx="394892" cy="39489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ZoneTexte 41"/>
              <p:cNvSpPr txBox="1"/>
              <p:nvPr/>
            </p:nvSpPr>
            <p:spPr>
              <a:xfrm>
                <a:off x="-608688" y="2777625"/>
                <a:ext cx="2283967" cy="461665"/>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Location</a:t>
                </a:r>
                <a:r>
                  <a:rPr lang="fr-FR" sz="1200" dirty="0" smtClean="0">
                    <a:latin typeface="Carlito" panose="020F0502020204030204" pitchFamily="34" charset="0"/>
                    <a:cs typeface="Carlito" panose="020F0502020204030204" pitchFamily="34" charset="0"/>
                  </a:rPr>
                  <a:t> – La Réunion</a:t>
                </a:r>
              </a:p>
              <a:p>
                <a:pPr algn="r"/>
                <a:r>
                  <a:rPr lang="fr-FR" sz="1200" i="1" dirty="0" smtClean="0">
                    <a:latin typeface="Carlito" panose="020F0502020204030204" pitchFamily="34" charset="0"/>
                    <a:cs typeface="Carlito" panose="020F0502020204030204" pitchFamily="34" charset="0"/>
                  </a:rPr>
                  <a:t>(</a:t>
                </a:r>
                <a:r>
                  <a:rPr lang="fr-FR" sz="1200" i="1" dirty="0" err="1" smtClean="0">
                    <a:latin typeface="Carlito" panose="020F0502020204030204" pitchFamily="34" charset="0"/>
                    <a:cs typeface="Carlito" panose="020F0502020204030204" pitchFamily="34" charset="0"/>
                  </a:rPr>
                  <a:t>November</a:t>
                </a:r>
                <a:r>
                  <a:rPr lang="fr-FR" sz="1200" i="1" dirty="0" smtClean="0">
                    <a:latin typeface="Carlito" panose="020F0502020204030204" pitchFamily="34" charset="0"/>
                    <a:cs typeface="Carlito" panose="020F0502020204030204" pitchFamily="34" charset="0"/>
                  </a:rPr>
                  <a:t> 2018)</a:t>
                </a:r>
                <a:endParaRPr lang="fr-FR" sz="1200" i="1" dirty="0">
                  <a:latin typeface="Carlito" panose="020F0502020204030204" pitchFamily="34" charset="0"/>
                  <a:cs typeface="Carlito" panose="020F0502020204030204" pitchFamily="34" charset="0"/>
                </a:endParaRPr>
              </a:p>
            </p:txBody>
          </p:sp>
        </p:grpSp>
        <p:grpSp>
          <p:nvGrpSpPr>
            <p:cNvPr id="2" name="Groupe 1"/>
            <p:cNvGrpSpPr/>
            <p:nvPr/>
          </p:nvGrpSpPr>
          <p:grpSpPr>
            <a:xfrm>
              <a:off x="135509" y="5464850"/>
              <a:ext cx="6875977" cy="1393150"/>
              <a:chOff x="422565" y="5325925"/>
              <a:chExt cx="6875977" cy="1393150"/>
            </a:xfrm>
          </p:grpSpPr>
          <p:grpSp>
            <p:nvGrpSpPr>
              <p:cNvPr id="45" name="Groupe 44"/>
              <p:cNvGrpSpPr/>
              <p:nvPr/>
            </p:nvGrpSpPr>
            <p:grpSpPr>
              <a:xfrm>
                <a:off x="422565" y="5325925"/>
                <a:ext cx="6875977" cy="1393150"/>
                <a:chOff x="6054367" y="4953786"/>
                <a:chExt cx="7207471" cy="1393150"/>
              </a:xfrm>
            </p:grpSpPr>
            <p:sp>
              <p:nvSpPr>
                <p:cNvPr id="47" name="ZoneTexte 46"/>
                <p:cNvSpPr txBox="1"/>
                <p:nvPr/>
              </p:nvSpPr>
              <p:spPr>
                <a:xfrm>
                  <a:off x="6432212" y="5470487"/>
                  <a:ext cx="6476572" cy="492443"/>
                </a:xfrm>
                <a:prstGeom prst="rect">
                  <a:avLst/>
                </a:prstGeom>
                <a:noFill/>
              </p:spPr>
              <p:txBody>
                <a:bodyPr wrap="square" rtlCol="0">
                  <a:spAutoFit/>
                </a:bodyPr>
                <a:lstStyle/>
                <a:p>
                  <a:r>
                    <a:rPr lang="fr-FR" sz="1300" b="1" i="1" dirty="0" smtClean="0">
                      <a:solidFill>
                        <a:srgbClr val="00B050"/>
                      </a:solidFill>
                      <a:latin typeface="Bradley Hand Bold"/>
                      <a:cs typeface="Bradley Hand Bold"/>
                    </a:rPr>
                    <a:t>Raid </a:t>
                  </a:r>
                  <a:r>
                    <a:rPr lang="fr-FR" sz="1300" b="1" i="1" dirty="0">
                      <a:solidFill>
                        <a:srgbClr val="00B050"/>
                      </a:solidFill>
                      <a:latin typeface="Bradley Hand Bold"/>
                      <a:cs typeface="Bradley Hand Bold"/>
                    </a:rPr>
                    <a:t>in </a:t>
                  </a:r>
                  <a:r>
                    <a:rPr lang="fr-FR" sz="1300" b="1" i="1" dirty="0" smtClean="0">
                      <a:solidFill>
                        <a:srgbClr val="00B050"/>
                      </a:solidFill>
                      <a:latin typeface="Bradley Hand Bold"/>
                      <a:cs typeface="Bradley Hand Bold"/>
                    </a:rPr>
                    <a:t>France </a:t>
                  </a:r>
                  <a:r>
                    <a:rPr lang="fr-FR" sz="1300" b="1" i="1" dirty="0" err="1" smtClean="0">
                      <a:solidFill>
                        <a:srgbClr val="00B050"/>
                      </a:solidFill>
                      <a:latin typeface="Bradley Hand Bold"/>
                      <a:cs typeface="Bradley Hand Bold"/>
                    </a:rPr>
                    <a:t>is</a:t>
                  </a:r>
                  <a:r>
                    <a:rPr lang="fr-FR" sz="1300" b="1" i="1" dirty="0" smtClean="0">
                      <a:solidFill>
                        <a:srgbClr val="00B050"/>
                      </a:solidFill>
                      <a:latin typeface="Bradley Hand Bold"/>
                      <a:cs typeface="Bradley Hand Bold"/>
                    </a:rPr>
                    <a:t> a </a:t>
                  </a:r>
                  <a:r>
                    <a:rPr lang="fr-FR" sz="1300" b="1" i="1" dirty="0" err="1" smtClean="0">
                      <a:solidFill>
                        <a:srgbClr val="00B050"/>
                      </a:solidFill>
                      <a:latin typeface="Bradley Hand Bold"/>
                      <a:cs typeface="Bradley Hand Bold"/>
                    </a:rPr>
                    <a:t>fantastic</a:t>
                  </a:r>
                  <a:r>
                    <a:rPr lang="fr-FR" sz="1300" b="1" i="1" dirty="0" smtClean="0">
                      <a:solidFill>
                        <a:srgbClr val="00B050"/>
                      </a:solidFill>
                      <a:latin typeface="Bradley Hand Bold"/>
                      <a:cs typeface="Bradley Hand Bold"/>
                    </a:rPr>
                    <a:t> race. </a:t>
                  </a:r>
                  <a:r>
                    <a:rPr lang="fr-FR" sz="1300" b="1" i="1" dirty="0" err="1" smtClean="0">
                      <a:solidFill>
                        <a:srgbClr val="00B050"/>
                      </a:solidFill>
                      <a:latin typeface="Bradley Hand Bold"/>
                      <a:cs typeface="Bradley Hand Bold"/>
                    </a:rPr>
                    <a:t>It’s</a:t>
                  </a:r>
                  <a:r>
                    <a:rPr lang="fr-FR" sz="1300" b="1" i="1" dirty="0" smtClean="0">
                      <a:solidFill>
                        <a:srgbClr val="00B050"/>
                      </a:solidFill>
                      <a:latin typeface="Bradley Hand Bold"/>
                      <a:cs typeface="Bradley Hand Bold"/>
                    </a:rPr>
                    <a:t> </a:t>
                  </a:r>
                  <a:r>
                    <a:rPr lang="fr-FR" sz="1300" b="1" i="1" dirty="0" err="1" smtClean="0">
                      <a:solidFill>
                        <a:srgbClr val="00B050"/>
                      </a:solidFill>
                      <a:latin typeface="Bradley Hand Bold"/>
                      <a:cs typeface="Bradley Hand Bold"/>
                    </a:rPr>
                    <a:t>always</a:t>
                  </a:r>
                  <a:r>
                    <a:rPr lang="fr-FR" sz="1300" b="1" i="1" dirty="0" smtClean="0">
                      <a:solidFill>
                        <a:srgbClr val="00B050"/>
                      </a:solidFill>
                      <a:latin typeface="Bradley Hand Bold"/>
                      <a:cs typeface="Bradley Hand Bold"/>
                    </a:rPr>
                    <a:t> </a:t>
                  </a:r>
                  <a:r>
                    <a:rPr lang="fr-FR" sz="1300" b="1" i="1" dirty="0" err="1" smtClean="0">
                      <a:solidFill>
                        <a:srgbClr val="00B050"/>
                      </a:solidFill>
                      <a:latin typeface="Bradley Hand Bold"/>
                      <a:cs typeface="Bradley Hand Bold"/>
                    </a:rPr>
                    <a:t>very</a:t>
                  </a:r>
                  <a:r>
                    <a:rPr lang="fr-FR" sz="1300" b="1" i="1" dirty="0" smtClean="0">
                      <a:solidFill>
                        <a:srgbClr val="00B050"/>
                      </a:solidFill>
                      <a:latin typeface="Bradley Hand Bold"/>
                      <a:cs typeface="Bradley Hand Bold"/>
                    </a:rPr>
                    <a:t> </a:t>
                  </a:r>
                  <a:r>
                    <a:rPr lang="fr-FR" sz="1300" b="1" i="1" dirty="0" err="1" smtClean="0">
                      <a:solidFill>
                        <a:srgbClr val="00B050"/>
                      </a:solidFill>
                      <a:latin typeface="Bradley Hand Bold"/>
                      <a:cs typeface="Bradley Hand Bold"/>
                    </a:rPr>
                    <a:t>demanding</a:t>
                  </a:r>
                  <a:r>
                    <a:rPr lang="fr-FR" sz="1300" b="1" i="1" dirty="0" smtClean="0">
                      <a:solidFill>
                        <a:srgbClr val="00B050"/>
                      </a:solidFill>
                      <a:latin typeface="Bradley Hand Bold"/>
                      <a:cs typeface="Bradley Hand Bold"/>
                    </a:rPr>
                    <a:t>, </a:t>
                  </a:r>
                  <a:r>
                    <a:rPr lang="fr-FR" sz="1300" b="1" i="1" dirty="0" err="1" smtClean="0">
                      <a:solidFill>
                        <a:srgbClr val="00B050"/>
                      </a:solidFill>
                      <a:latin typeface="Bradley Hand Bold"/>
                      <a:cs typeface="Bradley Hand Bold"/>
                    </a:rPr>
                    <a:t>technically</a:t>
                  </a:r>
                  <a:r>
                    <a:rPr lang="fr-FR" sz="1300" b="1" i="1" dirty="0" smtClean="0">
                      <a:solidFill>
                        <a:srgbClr val="00B050"/>
                      </a:solidFill>
                      <a:latin typeface="Bradley Hand Bold"/>
                      <a:cs typeface="Bradley Hand Bold"/>
                    </a:rPr>
                    <a:t> and </a:t>
                  </a:r>
                </a:p>
                <a:p>
                  <a:r>
                    <a:rPr lang="fr-FR" sz="1300" b="1" i="1" dirty="0" err="1" smtClean="0">
                      <a:solidFill>
                        <a:srgbClr val="00B050"/>
                      </a:solidFill>
                      <a:latin typeface="Bradley Hand Bold"/>
                      <a:cs typeface="Bradley Hand Bold"/>
                    </a:rPr>
                    <a:t>Physically</a:t>
                  </a:r>
                  <a:r>
                    <a:rPr lang="fr-FR" sz="1300" b="1" i="1" dirty="0" smtClean="0">
                      <a:solidFill>
                        <a:srgbClr val="00B050"/>
                      </a:solidFill>
                      <a:latin typeface="Bradley Hand Bold"/>
                      <a:cs typeface="Bradley Hand Bold"/>
                    </a:rPr>
                    <a:t>. Pascal </a:t>
                  </a:r>
                  <a:r>
                    <a:rPr lang="fr-FR" sz="1300" b="1" i="1" dirty="0" err="1" smtClean="0">
                      <a:solidFill>
                        <a:srgbClr val="00B050"/>
                      </a:solidFill>
                      <a:latin typeface="Bradley Hand Bold"/>
                      <a:cs typeface="Bradley Hand Bold"/>
                    </a:rPr>
                    <a:t>Bahuaud</a:t>
                  </a:r>
                  <a:r>
                    <a:rPr lang="fr-FR" sz="1300" b="1" i="1" dirty="0" smtClean="0">
                      <a:solidFill>
                        <a:srgbClr val="00B050"/>
                      </a:solidFill>
                      <a:latin typeface="Bradley Hand Bold"/>
                      <a:cs typeface="Bradley Hand Bold"/>
                    </a:rPr>
                    <a:t> </a:t>
                  </a:r>
                  <a:r>
                    <a:rPr lang="fr-FR" sz="1300" b="1" i="1" dirty="0" err="1" smtClean="0">
                      <a:solidFill>
                        <a:srgbClr val="00B050"/>
                      </a:solidFill>
                      <a:latin typeface="Bradley Hand Bold"/>
                      <a:cs typeface="Bradley Hand Bold"/>
                    </a:rPr>
                    <a:t>is</a:t>
                  </a:r>
                  <a:r>
                    <a:rPr lang="fr-FR" sz="1300" b="1" i="1" dirty="0" smtClean="0">
                      <a:solidFill>
                        <a:srgbClr val="00B050"/>
                      </a:solidFill>
                      <a:latin typeface="Bradley Hand Bold"/>
                      <a:cs typeface="Bradley Hand Bold"/>
                    </a:rPr>
                    <a:t>, for sure, one of the best ARWS race designers</a:t>
                  </a:r>
                  <a:endParaRPr lang="fr-FR" sz="1300" b="1" i="1" dirty="0">
                    <a:solidFill>
                      <a:srgbClr val="00B050"/>
                    </a:solidFill>
                    <a:latin typeface="Bradley Hand Bold"/>
                    <a:cs typeface="Bradley Hand Bold"/>
                  </a:endParaRPr>
                </a:p>
              </p:txBody>
            </p:sp>
            <p:sp>
              <p:nvSpPr>
                <p:cNvPr id="48" name="ZoneTexte 47"/>
                <p:cNvSpPr txBox="1"/>
                <p:nvPr/>
              </p:nvSpPr>
              <p:spPr>
                <a:xfrm>
                  <a:off x="6054367" y="4953786"/>
                  <a:ext cx="505097"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49" name="ZoneTexte 48"/>
                <p:cNvSpPr txBox="1"/>
                <p:nvPr/>
              </p:nvSpPr>
              <p:spPr>
                <a:xfrm>
                  <a:off x="12742935" y="5423606"/>
                  <a:ext cx="518903"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50" name="ZoneTexte 49"/>
                <p:cNvSpPr txBox="1"/>
                <p:nvPr/>
              </p:nvSpPr>
              <p:spPr>
                <a:xfrm>
                  <a:off x="12283705" y="5388083"/>
                  <a:ext cx="548640" cy="646331"/>
                </a:xfrm>
                <a:prstGeom prst="rect">
                  <a:avLst/>
                </a:prstGeom>
                <a:noFill/>
              </p:spPr>
              <p:txBody>
                <a:bodyPr wrap="square" rtlCol="0">
                  <a:spAutoFit/>
                </a:bodyPr>
                <a:lstStyle/>
                <a:p>
                  <a:r>
                    <a:rPr lang="fr-FR" sz="3600" b="1" i="1" dirty="0" smtClean="0">
                      <a:latin typeface="Bradley Hand Bold"/>
                      <a:cs typeface="Bradley Hand Bold"/>
                    </a:rPr>
                    <a:t>…</a:t>
                  </a:r>
                  <a:endParaRPr lang="fr-FR" sz="3600" dirty="0">
                    <a:latin typeface="Bradley Hand Bold"/>
                    <a:cs typeface="Bradley Hand Bold"/>
                  </a:endParaRPr>
                </a:p>
              </p:txBody>
            </p:sp>
          </p:grpSp>
          <p:sp>
            <p:nvSpPr>
              <p:cNvPr id="53" name="ZoneTexte 52"/>
              <p:cNvSpPr txBox="1"/>
              <p:nvPr/>
            </p:nvSpPr>
            <p:spPr>
              <a:xfrm>
                <a:off x="792272" y="6361942"/>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Team AVAYA </a:t>
                </a:r>
                <a:r>
                  <a:rPr lang="fr-FR" sz="700" b="1" dirty="0">
                    <a:latin typeface="Arial" panose="020B0604020202020204" pitchFamily="34" charset="0"/>
                    <a:cs typeface="Arial" panose="020B0604020202020204" pitchFamily="34" charset="0"/>
                  </a:rPr>
                  <a:t>(2018 World Champion)</a:t>
                </a:r>
              </a:p>
            </p:txBody>
          </p:sp>
        </p:grpSp>
        <p:pic>
          <p:nvPicPr>
            <p:cNvPr id="43" name="Picture 14" descr="https://prp.raidinfrance.com/wp-content/uploads/2018/11/kirsten-oliver-2018-8568.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20434"/>
            <a:stretch/>
          </p:blipFill>
          <p:spPr bwMode="auto">
            <a:xfrm>
              <a:off x="719194" y="3761909"/>
              <a:ext cx="3241943" cy="1719656"/>
            </a:xfrm>
            <a:prstGeom prst="rect">
              <a:avLst/>
            </a:prstGeom>
            <a:noFill/>
            <a:effectLst>
              <a:outerShdw blurRad="508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Forme en L 43"/>
            <p:cNvSpPr/>
            <p:nvPr/>
          </p:nvSpPr>
          <p:spPr>
            <a:xfrm rot="10800000" flipV="1">
              <a:off x="3645114" y="5314742"/>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en L 45"/>
            <p:cNvSpPr/>
            <p:nvPr/>
          </p:nvSpPr>
          <p:spPr>
            <a:xfrm flipV="1">
              <a:off x="548180" y="3624967"/>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 name="Imag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Tree>
    <p:extLst>
      <p:ext uri="{BB962C8B-B14F-4D97-AF65-F5344CB8AC3E}">
        <p14:creationId xmlns:p14="http://schemas.microsoft.com/office/powerpoint/2010/main" val="37446940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83115" y="0"/>
            <a:ext cx="12108885" cy="6858000"/>
            <a:chOff x="83115" y="0"/>
            <a:chExt cx="12108885" cy="685800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7378" r="24837"/>
            <a:stretch/>
          </p:blipFill>
          <p:spPr>
            <a:xfrm>
              <a:off x="6254885" y="0"/>
              <a:ext cx="5937115" cy="6858000"/>
            </a:xfrm>
            <a:prstGeom prst="rect">
              <a:avLst/>
            </a:prstGeom>
          </p:spPr>
        </p:pic>
        <p:sp>
          <p:nvSpPr>
            <p:cNvPr id="5" name="Triangle rectangle 4"/>
            <p:cNvSpPr/>
            <p:nvPr/>
          </p:nvSpPr>
          <p:spPr>
            <a:xfrm rot="10800000" flipH="1">
              <a:off x="6246176" y="0"/>
              <a:ext cx="3774332"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087345" y="452627"/>
              <a:ext cx="5081370" cy="523220"/>
            </a:xfrm>
            <a:prstGeom prst="rect">
              <a:avLst/>
            </a:prstGeom>
            <a:noFill/>
          </p:spPr>
          <p:txBody>
            <a:bodyPr wrap="square" rtlCol="0">
              <a:spAutoFit/>
            </a:bodyPr>
            <a:lstStyle/>
            <a:p>
              <a:pPr algn="r"/>
              <a:r>
                <a:rPr lang="en-US" sz="2800" dirty="0">
                  <a:solidFill>
                    <a:srgbClr val="CC0000"/>
                  </a:solidFill>
                  <a:latin typeface="Impact" panose="020B0806030902050204" pitchFamily="34" charset="0"/>
                </a:rPr>
                <a:t>BACK TO THE 2018 EDITION</a:t>
              </a:r>
            </a:p>
          </p:txBody>
        </p:sp>
        <p:sp>
          <p:nvSpPr>
            <p:cNvPr id="8" name="Rectangle 7"/>
            <p:cNvSpPr/>
            <p:nvPr/>
          </p:nvSpPr>
          <p:spPr>
            <a:xfrm>
              <a:off x="4111192" y="1033472"/>
              <a:ext cx="505752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3" name="ZoneTexte 12"/>
            <p:cNvSpPr txBox="1"/>
            <p:nvPr/>
          </p:nvSpPr>
          <p:spPr>
            <a:xfrm>
              <a:off x="83115" y="3622408"/>
              <a:ext cx="2285944" cy="830997"/>
            </a:xfrm>
            <a:prstGeom prst="rect">
              <a:avLst/>
            </a:prstGeom>
            <a:noFill/>
          </p:spPr>
          <p:txBody>
            <a:bodyPr wrap="square" rtlCol="0">
              <a:spAutoFit/>
            </a:bodyPr>
            <a:lstStyle/>
            <a:p>
              <a:pPr algn="ctr"/>
              <a:r>
                <a:rPr lang="fr-FR" sz="1200" b="1" dirty="0">
                  <a:latin typeface="Carlito" panose="020F0502020204030204" pitchFamily="34" charset="0"/>
                  <a:cs typeface="Carlito" panose="020F0502020204030204" pitchFamily="34" charset="0"/>
                </a:rPr>
                <a:t>55 </a:t>
              </a:r>
              <a:r>
                <a:rPr lang="en-US" sz="1200" b="1" dirty="0" smtClean="0">
                  <a:latin typeface="Carlito" panose="020F0502020204030204" pitchFamily="34" charset="0"/>
                  <a:cs typeface="Carlito" panose="020F0502020204030204" pitchFamily="34" charset="0"/>
                </a:rPr>
                <a:t>journalists</a:t>
              </a:r>
              <a:r>
                <a:rPr lang="en-US" sz="1200" b="1" dirty="0">
                  <a:latin typeface="Carlito" panose="020F0502020204030204" pitchFamily="34" charset="0"/>
                  <a:cs typeface="Carlito" panose="020F0502020204030204" pitchFamily="34" charset="0"/>
                </a:rPr>
                <a:t>, photographers, cameramen and accredited directors </a:t>
              </a:r>
              <a:endParaRPr lang="en-US" sz="1200" b="1" dirty="0" smtClean="0">
                <a:latin typeface="Carlito" panose="020F0502020204030204" pitchFamily="34" charset="0"/>
                <a:cs typeface="Carlito" panose="020F0502020204030204" pitchFamily="34" charset="0"/>
              </a:endParaRPr>
            </a:p>
            <a:p>
              <a:pPr algn="ctr"/>
              <a:r>
                <a:rPr lang="fr-FR" sz="1200" i="1" dirty="0" smtClean="0">
                  <a:latin typeface="Carlito" panose="020F0502020204030204" pitchFamily="34" charset="0"/>
                  <a:cs typeface="Carlito" panose="020F0502020204030204" pitchFamily="34" charset="0"/>
                </a:rPr>
                <a:t>(12 </a:t>
              </a:r>
              <a:r>
                <a:rPr lang="en-US" sz="1200" i="1" dirty="0" smtClean="0">
                  <a:latin typeface="Carlito" panose="020F0502020204030204" pitchFamily="34" charset="0"/>
                  <a:cs typeface="Carlito" panose="020F0502020204030204" pitchFamily="34" charset="0"/>
                </a:rPr>
                <a:t>nationalities</a:t>
              </a:r>
              <a:r>
                <a:rPr lang="fr-FR" sz="1200" i="1" dirty="0" smtClean="0">
                  <a:latin typeface="Carlito" panose="020F0502020204030204" pitchFamily="34" charset="0"/>
                  <a:cs typeface="Carlito" panose="020F0502020204030204" pitchFamily="34" charset="0"/>
                </a:rPr>
                <a:t>)</a:t>
              </a:r>
              <a:endParaRPr lang="fr-FR" sz="1200" i="1" dirty="0">
                <a:latin typeface="Carlito" panose="020F0502020204030204" pitchFamily="34" charset="0"/>
                <a:cs typeface="Carlito" panose="020F0502020204030204" pitchFamily="34" charset="0"/>
              </a:endParaRPr>
            </a:p>
          </p:txBody>
        </p:sp>
        <p:grpSp>
          <p:nvGrpSpPr>
            <p:cNvPr id="11" name="Groupe 10"/>
            <p:cNvGrpSpPr/>
            <p:nvPr/>
          </p:nvGrpSpPr>
          <p:grpSpPr>
            <a:xfrm>
              <a:off x="5496982" y="3127912"/>
              <a:ext cx="2285944" cy="877823"/>
              <a:chOff x="446930" y="4188151"/>
              <a:chExt cx="2285944" cy="877823"/>
            </a:xfrm>
          </p:grpSpPr>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626" y="4188151"/>
                <a:ext cx="642552" cy="642552"/>
              </a:xfrm>
              <a:prstGeom prst="rect">
                <a:avLst/>
              </a:prstGeom>
            </p:spPr>
          </p:pic>
          <p:sp>
            <p:nvSpPr>
              <p:cNvPr id="15" name="ZoneTexte 14"/>
              <p:cNvSpPr txBox="1"/>
              <p:nvPr/>
            </p:nvSpPr>
            <p:spPr>
              <a:xfrm>
                <a:off x="446930" y="4788975"/>
                <a:ext cx="2285944" cy="276999"/>
              </a:xfrm>
              <a:prstGeom prst="rect">
                <a:avLst/>
              </a:prstGeom>
              <a:noFill/>
            </p:spPr>
            <p:txBody>
              <a:bodyPr wrap="square" rtlCol="0">
                <a:spAutoFit/>
              </a:bodyPr>
              <a:lstStyle/>
              <a:p>
                <a:pPr algn="ctr"/>
                <a:r>
                  <a:rPr lang="en-US" sz="1200" b="1" dirty="0" smtClean="0">
                    <a:latin typeface="Carlito" panose="020F0502020204030204" pitchFamily="34" charset="0"/>
                    <a:cs typeface="Carlito" panose="020F0502020204030204" pitchFamily="34" charset="0"/>
                  </a:rPr>
                  <a:t>More </a:t>
                </a:r>
                <a:r>
                  <a:rPr lang="en-US" sz="1200" b="1" dirty="0">
                    <a:latin typeface="Carlito" panose="020F0502020204030204" pitchFamily="34" charset="0"/>
                    <a:cs typeface="Carlito" panose="020F0502020204030204" pitchFamily="34" charset="0"/>
                  </a:rPr>
                  <a:t>than 150 press articles</a:t>
                </a:r>
                <a:endParaRPr lang="fr-FR" sz="1200" i="1" dirty="0">
                  <a:latin typeface="Carlito" panose="020F0502020204030204" pitchFamily="34" charset="0"/>
                  <a:cs typeface="Carlito" panose="020F0502020204030204" pitchFamily="34" charset="0"/>
                </a:endParaRPr>
              </a:p>
            </p:txBody>
          </p:sp>
        </p:grpSp>
        <p:grpSp>
          <p:nvGrpSpPr>
            <p:cNvPr id="12" name="Groupe 11"/>
            <p:cNvGrpSpPr/>
            <p:nvPr/>
          </p:nvGrpSpPr>
          <p:grpSpPr>
            <a:xfrm>
              <a:off x="1103152" y="1491868"/>
              <a:ext cx="7596230" cy="911314"/>
              <a:chOff x="433553" y="1347119"/>
              <a:chExt cx="7596230" cy="911314"/>
            </a:xfrm>
          </p:grpSpPr>
          <p:pic>
            <p:nvPicPr>
              <p:cNvPr id="1030" name="Picture 6" descr="Vi1dealer - Synergy D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553" y="1347119"/>
                <a:ext cx="911314" cy="91131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1362074" y="1350526"/>
                <a:ext cx="6667709" cy="830997"/>
              </a:xfrm>
              <a:prstGeom prst="rect">
                <a:avLst/>
              </a:prstGeom>
              <a:noFill/>
            </p:spPr>
            <p:txBody>
              <a:bodyPr wrap="square" rtlCol="0">
                <a:spAutoFit/>
              </a:bodyPr>
              <a:lstStyle/>
              <a:p>
                <a:r>
                  <a:rPr lang="fr-FR" sz="1200" b="1" dirty="0">
                    <a:latin typeface="Carlito" panose="020F0502020204030204" pitchFamily="34" charset="0"/>
                    <a:cs typeface="Carlito" panose="020F0502020204030204" pitchFamily="34" charset="0"/>
                  </a:rPr>
                  <a:t>Digital </a:t>
                </a:r>
                <a:r>
                  <a:rPr lang="fr-FR" sz="1200" b="1" dirty="0" smtClean="0">
                    <a:latin typeface="Carlito" panose="020F0502020204030204" pitchFamily="34" charset="0"/>
                    <a:cs typeface="Carlito" panose="020F0502020204030204" pitchFamily="34" charset="0"/>
                  </a:rPr>
                  <a:t>audience :</a:t>
                </a:r>
              </a:p>
              <a:p>
                <a:r>
                  <a:rPr lang="en-US" sz="1200" i="1" dirty="0">
                    <a:latin typeface="Carlito" panose="020F0502020204030204" pitchFamily="34" charset="0"/>
                    <a:cs typeface="Carlito" panose="020F0502020204030204" pitchFamily="34" charset="0"/>
                  </a:rPr>
                  <a:t>150,000 unique visitors to live site and official corporate sites over the 8 days of the </a:t>
                </a:r>
                <a:r>
                  <a:rPr lang="en-US" sz="1200" i="1" dirty="0" smtClean="0">
                    <a:latin typeface="Carlito" panose="020F0502020204030204" pitchFamily="34" charset="0"/>
                    <a:cs typeface="Carlito" panose="020F0502020204030204" pitchFamily="34" charset="0"/>
                  </a:rPr>
                  <a:t>race </a:t>
                </a:r>
                <a:r>
                  <a:rPr lang="fr-FR" sz="1200" i="1" dirty="0" smtClean="0">
                    <a:latin typeface="Carlito" panose="020F0502020204030204" pitchFamily="34" charset="0"/>
                    <a:cs typeface="Carlito" panose="020F0502020204030204" pitchFamily="34" charset="0"/>
                  </a:rPr>
                  <a:t>-  </a:t>
                </a:r>
                <a:r>
                  <a:rPr lang="fr-FR" sz="1200" i="1" dirty="0">
                    <a:latin typeface="Carlito" panose="020F0502020204030204" pitchFamily="34" charset="0"/>
                    <a:cs typeface="Carlito" panose="020F0502020204030204" pitchFamily="34" charset="0"/>
                  </a:rPr>
                  <a:t>1 200 000 </a:t>
                </a:r>
                <a:r>
                  <a:rPr lang="fr-FR" sz="1200" i="1" dirty="0" err="1" smtClean="0">
                    <a:latin typeface="Carlito" panose="020F0502020204030204" pitchFamily="34" charset="0"/>
                    <a:cs typeface="Carlito" panose="020F0502020204030204" pitchFamily="34" charset="0"/>
                  </a:rPr>
                  <a:t>seen</a:t>
                </a:r>
                <a:r>
                  <a:rPr lang="fr-FR" sz="1200" i="1" dirty="0" smtClean="0">
                    <a:latin typeface="Carlito" panose="020F0502020204030204" pitchFamily="34" charset="0"/>
                    <a:cs typeface="Carlito" panose="020F0502020204030204" pitchFamily="34" charset="0"/>
                  </a:rPr>
                  <a:t> pages -  </a:t>
                </a:r>
                <a:r>
                  <a:rPr lang="fr-FR" sz="1200" i="1" dirty="0">
                    <a:latin typeface="Carlito" panose="020F0502020204030204" pitchFamily="34" charset="0"/>
                    <a:cs typeface="Carlito" panose="020F0502020204030204" pitchFamily="34" charset="0"/>
                  </a:rPr>
                  <a:t>59 million people </a:t>
                </a:r>
                <a:r>
                  <a:rPr lang="fr-FR" sz="1200" i="1" dirty="0" err="1">
                    <a:latin typeface="Carlito" panose="020F0502020204030204" pitchFamily="34" charset="0"/>
                    <a:cs typeface="Carlito" panose="020F0502020204030204" pitchFamily="34" charset="0"/>
                  </a:rPr>
                  <a:t>reached</a:t>
                </a:r>
                <a:r>
                  <a:rPr lang="fr-FR" sz="1200" i="1" dirty="0">
                    <a:latin typeface="Carlito" panose="020F0502020204030204" pitchFamily="34" charset="0"/>
                    <a:cs typeface="Carlito" panose="020F0502020204030204" pitchFamily="34" charset="0"/>
                  </a:rPr>
                  <a:t>, </a:t>
                </a:r>
                <a:r>
                  <a:rPr lang="fr-FR" sz="1200" i="1" dirty="0" smtClean="0">
                    <a:latin typeface="Carlito" panose="020F0502020204030204" pitchFamily="34" charset="0"/>
                    <a:cs typeface="Carlito" panose="020F0502020204030204" pitchFamily="34" charset="0"/>
                  </a:rPr>
                  <a:t>more </a:t>
                </a:r>
                <a:r>
                  <a:rPr lang="fr-FR" sz="1200" i="1" dirty="0" err="1" smtClean="0">
                    <a:latin typeface="Carlito" panose="020F0502020204030204" pitchFamily="34" charset="0"/>
                    <a:cs typeface="Carlito" panose="020F0502020204030204" pitchFamily="34" charset="0"/>
                  </a:rPr>
                  <a:t>than</a:t>
                </a:r>
                <a:r>
                  <a:rPr lang="fr-FR" sz="1200" i="1" dirty="0" smtClean="0">
                    <a:latin typeface="Carlito" panose="020F0502020204030204" pitchFamily="34" charset="0"/>
                    <a:cs typeface="Carlito" panose="020F0502020204030204" pitchFamily="34" charset="0"/>
                  </a:rPr>
                  <a:t> 100 </a:t>
                </a:r>
                <a:r>
                  <a:rPr lang="fr-FR" sz="1200" i="1" dirty="0" err="1" smtClean="0">
                    <a:latin typeface="Carlito" panose="020F0502020204030204" pitchFamily="34" charset="0"/>
                    <a:cs typeface="Carlito" panose="020F0502020204030204" pitchFamily="34" charset="0"/>
                  </a:rPr>
                  <a:t>follower</a:t>
                </a:r>
                <a:r>
                  <a:rPr lang="fr-FR" sz="1200" i="1" dirty="0" smtClean="0">
                    <a:latin typeface="Carlito" panose="020F0502020204030204" pitchFamily="34" charset="0"/>
                    <a:cs typeface="Carlito" panose="020F0502020204030204" pitchFamily="34" charset="0"/>
                  </a:rPr>
                  <a:t> </a:t>
                </a:r>
                <a:r>
                  <a:rPr lang="fr-FR" sz="1200" i="1" dirty="0">
                    <a:latin typeface="Carlito" panose="020F0502020204030204" pitchFamily="34" charset="0"/>
                    <a:cs typeface="Carlito" panose="020F0502020204030204" pitchFamily="34" charset="0"/>
                  </a:rPr>
                  <a:t>sites </a:t>
                </a:r>
                <a:r>
                  <a:rPr lang="fr-FR" sz="1200" i="1" dirty="0" smtClean="0">
                    <a:latin typeface="Carlito" panose="020F0502020204030204" pitchFamily="34" charset="0"/>
                    <a:cs typeface="Carlito" panose="020F0502020204030204" pitchFamily="34" charset="0"/>
                  </a:rPr>
                  <a:t>(</a:t>
                </a:r>
                <a:r>
                  <a:rPr lang="fr-FR" sz="1200" i="1" dirty="0" err="1" smtClean="0">
                    <a:latin typeface="Carlito" panose="020F0502020204030204" pitchFamily="34" charset="0"/>
                    <a:cs typeface="Carlito" panose="020F0502020204030204" pitchFamily="34" charset="0"/>
                  </a:rPr>
                  <a:t>referencing</a:t>
                </a:r>
                <a:r>
                  <a:rPr lang="fr-FR" sz="1200" i="1" dirty="0" smtClean="0">
                    <a:latin typeface="Carlito" panose="020F0502020204030204" pitchFamily="34" charset="0"/>
                    <a:cs typeface="Carlito" panose="020F0502020204030204" pitchFamily="34" charset="0"/>
                  </a:rPr>
                  <a:t> the ARWS),450 </a:t>
                </a:r>
                <a:r>
                  <a:rPr lang="fr-FR" sz="1200" i="1" dirty="0">
                    <a:latin typeface="Carlito" panose="020F0502020204030204" pitchFamily="34" charset="0"/>
                    <a:cs typeface="Carlito" panose="020F0502020204030204" pitchFamily="34" charset="0"/>
                  </a:rPr>
                  <a:t>000 </a:t>
                </a:r>
                <a:r>
                  <a:rPr lang="fr-FR" sz="1200" i="1" dirty="0" err="1" smtClean="0">
                    <a:latin typeface="Carlito" panose="020F0502020204030204" pitchFamily="34" charset="0"/>
                    <a:cs typeface="Carlito" panose="020F0502020204030204" pitchFamily="34" charset="0"/>
                  </a:rPr>
                  <a:t>videos</a:t>
                </a:r>
                <a:r>
                  <a:rPr lang="fr-FR" sz="1200" i="1" dirty="0" smtClean="0">
                    <a:latin typeface="Carlito" panose="020F0502020204030204" pitchFamily="34" charset="0"/>
                    <a:cs typeface="Carlito" panose="020F0502020204030204" pitchFamily="34" charset="0"/>
                  </a:rPr>
                  <a:t> </a:t>
                </a:r>
                <a:r>
                  <a:rPr lang="fr-FR" sz="1200" i="1" dirty="0" err="1" smtClean="0">
                    <a:latin typeface="Carlito" panose="020F0502020204030204" pitchFamily="34" charset="0"/>
                    <a:cs typeface="Carlito" panose="020F0502020204030204" pitchFamily="34" charset="0"/>
                  </a:rPr>
                  <a:t>viewed</a:t>
                </a:r>
                <a:r>
                  <a:rPr lang="fr-FR" sz="1200" i="1" dirty="0">
                    <a:latin typeface="Carlito" panose="020F0502020204030204" pitchFamily="34" charset="0"/>
                    <a:cs typeface="Carlito" panose="020F0502020204030204" pitchFamily="34" charset="0"/>
                  </a:rPr>
                  <a:t> (all official </a:t>
                </a:r>
                <a:r>
                  <a:rPr lang="fr-FR" sz="1200" i="1" dirty="0" err="1">
                    <a:latin typeface="Carlito" panose="020F0502020204030204" pitchFamily="34" charset="0"/>
                    <a:cs typeface="Carlito" panose="020F0502020204030204" pitchFamily="34" charset="0"/>
                  </a:rPr>
                  <a:t>platforms</a:t>
                </a:r>
                <a:r>
                  <a:rPr lang="fr-FR" sz="1200" i="1" dirty="0">
                    <a:latin typeface="Carlito" panose="020F0502020204030204" pitchFamily="34" charset="0"/>
                    <a:cs typeface="Carlito" panose="020F0502020204030204" pitchFamily="34" charset="0"/>
                  </a:rPr>
                  <a:t>) </a:t>
                </a:r>
                <a:r>
                  <a:rPr lang="fr-FR" sz="1200" i="1" dirty="0" smtClean="0">
                    <a:latin typeface="Carlito" panose="020F0502020204030204" pitchFamily="34" charset="0"/>
                    <a:cs typeface="Carlito" panose="020F0502020204030204" pitchFamily="34" charset="0"/>
                  </a:rPr>
                  <a:t>and  </a:t>
                </a:r>
                <a:r>
                  <a:rPr lang="fr-FR" sz="1200" i="1" dirty="0">
                    <a:latin typeface="Carlito" panose="020F0502020204030204" pitchFamily="34" charset="0"/>
                    <a:cs typeface="Carlito" panose="020F0502020204030204" pitchFamily="34" charset="0"/>
                  </a:rPr>
                  <a:t>23 000 Instagram </a:t>
                </a:r>
                <a:r>
                  <a:rPr lang="fr-FR" sz="1200" i="1" dirty="0" smtClean="0">
                    <a:latin typeface="Carlito" panose="020F0502020204030204" pitchFamily="34" charset="0"/>
                    <a:cs typeface="Carlito" panose="020F0502020204030204" pitchFamily="34" charset="0"/>
                  </a:rPr>
                  <a:t>stories </a:t>
                </a:r>
                <a:r>
                  <a:rPr lang="fr-FR" sz="1200" i="1" dirty="0" err="1" smtClean="0">
                    <a:latin typeface="Carlito" panose="020F0502020204030204" pitchFamily="34" charset="0"/>
                    <a:cs typeface="Carlito" panose="020F0502020204030204" pitchFamily="34" charset="0"/>
                  </a:rPr>
                  <a:t>viewed</a:t>
                </a:r>
                <a:r>
                  <a:rPr lang="fr-FR" sz="1200" i="1" dirty="0" smtClean="0">
                    <a:latin typeface="Carlito" panose="020F0502020204030204" pitchFamily="34" charset="0"/>
                    <a:cs typeface="Carlito" panose="020F0502020204030204" pitchFamily="34" charset="0"/>
                  </a:rPr>
                  <a:t>.</a:t>
                </a:r>
              </a:p>
            </p:txBody>
          </p:sp>
        </p:grpSp>
        <p:grpSp>
          <p:nvGrpSpPr>
            <p:cNvPr id="16" name="Groupe 15"/>
            <p:cNvGrpSpPr/>
            <p:nvPr/>
          </p:nvGrpSpPr>
          <p:grpSpPr>
            <a:xfrm>
              <a:off x="416597" y="5655047"/>
              <a:ext cx="5608196" cy="1015663"/>
              <a:chOff x="459839" y="4149200"/>
              <a:chExt cx="4424982" cy="1015663"/>
            </a:xfrm>
          </p:grpSpPr>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8688" y="4434896"/>
                <a:ext cx="486133" cy="478379"/>
              </a:xfrm>
              <a:prstGeom prst="rect">
                <a:avLst/>
              </a:prstGeom>
            </p:spPr>
          </p:pic>
          <p:sp>
            <p:nvSpPr>
              <p:cNvPr id="20" name="ZoneTexte 19"/>
              <p:cNvSpPr txBox="1"/>
              <p:nvPr/>
            </p:nvSpPr>
            <p:spPr>
              <a:xfrm>
                <a:off x="459839" y="4149200"/>
                <a:ext cx="3679066" cy="1015663"/>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Audience TV</a:t>
                </a:r>
              </a:p>
              <a:p>
                <a:pPr algn="r"/>
                <a:r>
                  <a:rPr lang="en-US" sz="1200" i="1" dirty="0" smtClean="0">
                    <a:latin typeface="Carlito" panose="020F0502020204030204" pitchFamily="34" charset="0"/>
                    <a:cs typeface="Carlito" panose="020F0502020204030204" pitchFamily="34" charset="0"/>
                  </a:rPr>
                  <a:t>Over 3 </a:t>
                </a:r>
                <a:r>
                  <a:rPr lang="en-US" sz="1200" i="1" dirty="0">
                    <a:latin typeface="Carlito" panose="020F0502020204030204" pitchFamily="34" charset="0"/>
                    <a:cs typeface="Carlito" panose="020F0502020204030204" pitchFamily="34" charset="0"/>
                  </a:rPr>
                  <a:t>hours of live reporting </a:t>
                </a:r>
                <a:r>
                  <a:rPr lang="fr-FR" sz="1200" i="1" dirty="0" smtClean="0">
                    <a:latin typeface="Carlito" panose="020F0502020204030204" pitchFamily="34" charset="0"/>
                    <a:cs typeface="Carlito" panose="020F0502020204030204" pitchFamily="34" charset="0"/>
                  </a:rPr>
                  <a:t>(</a:t>
                </a:r>
                <a:r>
                  <a:rPr lang="fr-FR" sz="1200" i="1" dirty="0">
                    <a:latin typeface="Carlito" panose="020F0502020204030204" pitchFamily="34" charset="0"/>
                    <a:cs typeface="Carlito" panose="020F0502020204030204" pitchFamily="34" charset="0"/>
                  </a:rPr>
                  <a:t>or </a:t>
                </a:r>
                <a:r>
                  <a:rPr lang="fr-FR" sz="1200" i="1" dirty="0" err="1">
                    <a:latin typeface="Carlito" panose="020F0502020204030204" pitchFamily="34" charset="0"/>
                    <a:cs typeface="Carlito" panose="020F0502020204030204" pitchFamily="34" charset="0"/>
                  </a:rPr>
                  <a:t>daily</a:t>
                </a:r>
                <a:r>
                  <a:rPr lang="fr-FR" sz="1200" i="1" dirty="0">
                    <a:latin typeface="Carlito" panose="020F0502020204030204" pitchFamily="34" charset="0"/>
                    <a:cs typeface="Carlito" panose="020F0502020204030204" pitchFamily="34" charset="0"/>
                  </a:rPr>
                  <a:t> </a:t>
                </a:r>
                <a:r>
                  <a:rPr lang="fr-FR" sz="1200" i="1" dirty="0" err="1" smtClean="0">
                    <a:latin typeface="Carlito" panose="020F0502020204030204" pitchFamily="34" charset="0"/>
                    <a:cs typeface="Carlito" panose="020F0502020204030204" pitchFamily="34" charset="0"/>
                  </a:rPr>
                  <a:t>deferred</a:t>
                </a:r>
                <a:r>
                  <a:rPr lang="fr-FR" sz="1200" i="1" dirty="0" smtClean="0">
                    <a:latin typeface="Carlito" panose="020F0502020204030204" pitchFamily="34" charset="0"/>
                    <a:cs typeface="Carlito" panose="020F0502020204030204" pitchFamily="34" charset="0"/>
                  </a:rPr>
                  <a:t>) </a:t>
                </a:r>
                <a:r>
                  <a:rPr lang="en-US" sz="1200" i="1" dirty="0">
                    <a:latin typeface="Carlito" panose="020F0502020204030204" pitchFamily="34" charset="0"/>
                    <a:cs typeface="Carlito" panose="020F0502020204030204" pitchFamily="34" charset="0"/>
                  </a:rPr>
                  <a:t>accumulated</a:t>
                </a:r>
                <a:r>
                  <a:rPr lang="fr-FR" sz="1200" i="1" dirty="0">
                    <a:latin typeface="Carlito" panose="020F0502020204030204" pitchFamily="34" charset="0"/>
                    <a:cs typeface="Carlito" panose="020F0502020204030204" pitchFamily="34" charset="0"/>
                  </a:rPr>
                  <a:t> </a:t>
                </a:r>
                <a:endParaRPr lang="en-US" sz="1200" i="1" dirty="0">
                  <a:latin typeface="Carlito" panose="020F0502020204030204" pitchFamily="34" charset="0"/>
                  <a:cs typeface="Carlito" panose="020F0502020204030204" pitchFamily="34" charset="0"/>
                </a:endParaRPr>
              </a:p>
              <a:p>
                <a:pPr algn="r"/>
                <a:r>
                  <a:rPr lang="en-US" sz="1200" i="1" dirty="0">
                    <a:latin typeface="Carlito" panose="020F0502020204030204" pitchFamily="34" charset="0"/>
                    <a:cs typeface="Carlito" panose="020F0502020204030204" pitchFamily="34" charset="0"/>
                  </a:rPr>
                  <a:t>on national and foreign channels during the 8 days of the </a:t>
                </a:r>
                <a:r>
                  <a:rPr lang="en-US" sz="1200" i="1" dirty="0" smtClean="0">
                    <a:latin typeface="Carlito" panose="020F0502020204030204" pitchFamily="34" charset="0"/>
                    <a:cs typeface="Carlito" panose="020F0502020204030204" pitchFamily="34" charset="0"/>
                  </a:rPr>
                  <a:t>race</a:t>
                </a:r>
              </a:p>
              <a:p>
                <a:pPr algn="r"/>
                <a:r>
                  <a:rPr lang="en-US" sz="1200" i="1" dirty="0">
                    <a:latin typeface="Carlito" panose="020F0502020204030204" pitchFamily="34" charset="0"/>
                    <a:cs typeface="Carlito" panose="020F0502020204030204" pitchFamily="34" charset="0"/>
                  </a:rPr>
                  <a:t>Over 15 hours of broadcasting of the official 52-minute film on 3 TV channels in December 2018 and January-February 2019</a:t>
                </a:r>
                <a:endParaRPr lang="fr-FR" sz="1200" i="1" dirty="0">
                  <a:latin typeface="Carlito" panose="020F0502020204030204" pitchFamily="34" charset="0"/>
                  <a:cs typeface="Carlito" panose="020F0502020204030204" pitchFamily="34" charset="0"/>
                </a:endParaRPr>
              </a:p>
            </p:txBody>
          </p:sp>
        </p:grpSp>
        <p:pic>
          <p:nvPicPr>
            <p:cNvPr id="1031" name="Picture 7" descr="5de0ce8e-82bb-42ff-8264-d1713cd75378@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9151" y="2544542"/>
              <a:ext cx="2817912" cy="2113434"/>
            </a:xfrm>
            <a:prstGeom prst="rect">
              <a:avLst/>
            </a:prstGeom>
            <a:noFill/>
            <a:ln>
              <a:noFill/>
            </a:ln>
            <a:effectLst>
              <a:outerShdw blurRad="508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p:cNvGrpSpPr/>
            <p:nvPr/>
          </p:nvGrpSpPr>
          <p:grpSpPr>
            <a:xfrm>
              <a:off x="478508" y="4461649"/>
              <a:ext cx="6550703" cy="1440667"/>
              <a:chOff x="411019" y="5349015"/>
              <a:chExt cx="6550703" cy="1440667"/>
            </a:xfrm>
          </p:grpSpPr>
          <p:grpSp>
            <p:nvGrpSpPr>
              <p:cNvPr id="24" name="Groupe 23"/>
              <p:cNvGrpSpPr/>
              <p:nvPr/>
            </p:nvGrpSpPr>
            <p:grpSpPr>
              <a:xfrm>
                <a:off x="411019" y="5349015"/>
                <a:ext cx="6550703" cy="1440667"/>
                <a:chOff x="6042265" y="4976876"/>
                <a:chExt cx="6866519" cy="1440667"/>
              </a:xfrm>
            </p:grpSpPr>
            <p:sp>
              <p:nvSpPr>
                <p:cNvPr id="26" name="ZoneTexte 25"/>
                <p:cNvSpPr txBox="1"/>
                <p:nvPr/>
              </p:nvSpPr>
              <p:spPr>
                <a:xfrm>
                  <a:off x="6432212" y="5470487"/>
                  <a:ext cx="6476572" cy="492443"/>
                </a:xfrm>
                <a:prstGeom prst="rect">
                  <a:avLst/>
                </a:prstGeom>
                <a:noFill/>
              </p:spPr>
              <p:txBody>
                <a:bodyPr wrap="square" rtlCol="0">
                  <a:spAutoFit/>
                </a:bodyPr>
                <a:lstStyle/>
                <a:p>
                  <a:r>
                    <a:rPr lang="fr-FR" sz="1300" b="1" i="1" dirty="0" smtClean="0">
                      <a:solidFill>
                        <a:srgbClr val="00B0F0"/>
                      </a:solidFill>
                      <a:latin typeface="Bradley Hand Bold"/>
                      <a:cs typeface="Bradley Hand Bold"/>
                    </a:rPr>
                    <a:t>End of Raid in France ! </a:t>
                  </a:r>
                  <a:r>
                    <a:rPr lang="fr-FR" sz="1300" b="1" i="1" dirty="0" err="1" smtClean="0">
                      <a:solidFill>
                        <a:srgbClr val="00B0F0"/>
                      </a:solidFill>
                      <a:latin typeface="Bradley Hand Bold"/>
                      <a:cs typeface="Bradley Hand Bold"/>
                    </a:rPr>
                    <a:t>What</a:t>
                  </a:r>
                  <a:r>
                    <a:rPr lang="fr-FR" sz="1300" b="1" i="1" dirty="0" smtClean="0">
                      <a:solidFill>
                        <a:srgbClr val="00B0F0"/>
                      </a:solidFill>
                      <a:latin typeface="Bradley Hand Bold"/>
                      <a:cs typeface="Bradley Hand Bold"/>
                    </a:rPr>
                    <a:t> a </a:t>
                  </a:r>
                  <a:r>
                    <a:rPr lang="fr-FR" sz="1300" b="1" i="1" dirty="0" err="1" smtClean="0">
                      <a:solidFill>
                        <a:srgbClr val="00B0F0"/>
                      </a:solidFill>
                      <a:latin typeface="Bradley Hand Bold"/>
                      <a:cs typeface="Bradley Hand Bold"/>
                    </a:rPr>
                    <a:t>beautiful</a:t>
                  </a:r>
                  <a:r>
                    <a:rPr lang="fr-FR" sz="1300" b="1" i="1" dirty="0" smtClean="0">
                      <a:solidFill>
                        <a:srgbClr val="00B0F0"/>
                      </a:solidFill>
                      <a:latin typeface="Bradley Hand Bold"/>
                      <a:cs typeface="Bradley Hand Bold"/>
                    </a:rPr>
                    <a:t> </a:t>
                  </a:r>
                  <a:r>
                    <a:rPr lang="fr-FR" sz="1300" b="1" i="1" dirty="0" err="1" smtClean="0">
                      <a:solidFill>
                        <a:srgbClr val="00B0F0"/>
                      </a:solidFill>
                      <a:latin typeface="Bradley Hand Bold"/>
                      <a:cs typeface="Bradley Hand Bold"/>
                    </a:rPr>
                    <a:t>memories</a:t>
                  </a:r>
                  <a:r>
                    <a:rPr lang="fr-FR" sz="1300" b="1" i="1" dirty="0" smtClean="0">
                      <a:solidFill>
                        <a:srgbClr val="00B0F0"/>
                      </a:solidFill>
                      <a:latin typeface="Bradley Hand Bold"/>
                      <a:cs typeface="Bradley Hand Bold"/>
                    </a:rPr>
                    <a:t> and a </a:t>
                  </a:r>
                  <a:r>
                    <a:rPr lang="fr-FR" sz="1300" b="1" i="1" dirty="0" err="1" smtClean="0">
                      <a:solidFill>
                        <a:srgbClr val="00B0F0"/>
                      </a:solidFill>
                      <a:latin typeface="Bradley Hand Bold"/>
                      <a:cs typeface="Bradley Hand Bold"/>
                    </a:rPr>
                    <a:t>great</a:t>
                  </a:r>
                  <a:r>
                    <a:rPr lang="fr-FR" sz="1300" b="1" i="1" dirty="0" smtClean="0">
                      <a:solidFill>
                        <a:srgbClr val="00B0F0"/>
                      </a:solidFill>
                      <a:latin typeface="Bradley Hand Bold"/>
                      <a:cs typeface="Bradley Hand Bold"/>
                    </a:rPr>
                    <a:t> </a:t>
                  </a:r>
                  <a:r>
                    <a:rPr lang="fr-FR" sz="1300" b="1" i="1" dirty="0" err="1" smtClean="0">
                      <a:solidFill>
                        <a:srgbClr val="00B0F0"/>
                      </a:solidFill>
                      <a:latin typeface="Bradley Hand Bold"/>
                      <a:cs typeface="Bradley Hand Bold"/>
                    </a:rPr>
                    <a:t>experience</a:t>
                  </a:r>
                  <a:r>
                    <a:rPr lang="fr-FR" sz="1300" b="1" i="1" dirty="0" smtClean="0">
                      <a:solidFill>
                        <a:srgbClr val="00B0F0"/>
                      </a:solidFill>
                      <a:latin typeface="Bradley Hand Bold"/>
                      <a:cs typeface="Bradley Hand Bold"/>
                    </a:rPr>
                    <a:t>.</a:t>
                  </a:r>
                </a:p>
                <a:p>
                  <a:r>
                    <a:rPr lang="fr-FR" sz="1300" b="1" i="1" dirty="0" err="1" smtClean="0">
                      <a:solidFill>
                        <a:srgbClr val="00B0F0"/>
                      </a:solidFill>
                      <a:latin typeface="Bradley Hand Bold"/>
                      <a:cs typeface="Bradley Hand Bold"/>
                    </a:rPr>
                    <a:t>They</a:t>
                  </a:r>
                  <a:r>
                    <a:rPr lang="fr-FR" sz="1300" b="1" i="1" dirty="0" smtClean="0">
                      <a:solidFill>
                        <a:srgbClr val="00B0F0"/>
                      </a:solidFill>
                      <a:latin typeface="Bradley Hand Bold"/>
                      <a:cs typeface="Bradley Hand Bold"/>
                    </a:rPr>
                    <a:t> are all </a:t>
                  </a:r>
                  <a:r>
                    <a:rPr lang="fr-FR" sz="1300" b="1" i="1" dirty="0" err="1" smtClean="0">
                      <a:solidFill>
                        <a:srgbClr val="00B0F0"/>
                      </a:solidFill>
                      <a:latin typeface="Bradley Hand Bold"/>
                      <a:cs typeface="Bradley Hand Bold"/>
                    </a:rPr>
                    <a:t>crazy</a:t>
                  </a:r>
                  <a:r>
                    <a:rPr lang="fr-FR" sz="1300" b="1" i="1" dirty="0" smtClean="0">
                      <a:solidFill>
                        <a:srgbClr val="00B0F0"/>
                      </a:solidFill>
                      <a:latin typeface="Bradley Hand Bold"/>
                      <a:cs typeface="Bradley Hand Bold"/>
                    </a:rPr>
                    <a:t> ! </a:t>
                  </a:r>
                  <a:r>
                    <a:rPr lang="fr-FR" sz="1300" b="1" i="1" dirty="0" err="1" smtClean="0">
                      <a:solidFill>
                        <a:srgbClr val="00B0F0"/>
                      </a:solidFill>
                      <a:latin typeface="Bradley Hand Bold"/>
                      <a:cs typeface="Bradley Hand Bold"/>
                    </a:rPr>
                    <a:t>Thank</a:t>
                  </a:r>
                  <a:r>
                    <a:rPr lang="fr-FR" sz="1300" b="1" i="1" dirty="0" smtClean="0">
                      <a:solidFill>
                        <a:srgbClr val="00B0F0"/>
                      </a:solidFill>
                      <a:latin typeface="Bradley Hand Bold"/>
                      <a:cs typeface="Bradley Hand Bold"/>
                    </a:rPr>
                    <a:t> </a:t>
                  </a:r>
                  <a:r>
                    <a:rPr lang="fr-FR" sz="1300" b="1" i="1" dirty="0" err="1" smtClean="0">
                      <a:solidFill>
                        <a:srgbClr val="00B0F0"/>
                      </a:solidFill>
                      <a:latin typeface="Bradley Hand Bold"/>
                      <a:cs typeface="Bradley Hand Bold"/>
                    </a:rPr>
                    <a:t>you</a:t>
                  </a:r>
                  <a:r>
                    <a:rPr lang="fr-FR" sz="1300" b="1" i="1" dirty="0" smtClean="0">
                      <a:solidFill>
                        <a:srgbClr val="00B0F0"/>
                      </a:solidFill>
                      <a:latin typeface="Bradley Hand Bold"/>
                      <a:cs typeface="Bradley Hand Bold"/>
                    </a:rPr>
                    <a:t> all for </a:t>
                  </a:r>
                  <a:r>
                    <a:rPr lang="fr-FR" sz="1300" b="1" i="1" dirty="0" err="1" smtClean="0">
                      <a:solidFill>
                        <a:srgbClr val="00B0F0"/>
                      </a:solidFill>
                      <a:latin typeface="Bradley Hand Bold"/>
                      <a:cs typeface="Bradley Hand Bold"/>
                    </a:rPr>
                    <a:t>this</a:t>
                  </a:r>
                  <a:r>
                    <a:rPr lang="fr-FR" sz="1300" b="1" i="1" dirty="0" smtClean="0">
                      <a:solidFill>
                        <a:srgbClr val="00B0F0"/>
                      </a:solidFill>
                      <a:latin typeface="Bradley Hand Bold"/>
                      <a:cs typeface="Bradley Hand Bold"/>
                    </a:rPr>
                    <a:t> </a:t>
                  </a:r>
                  <a:r>
                    <a:rPr lang="fr-FR" sz="1300" b="1" i="1" dirty="0" err="1" smtClean="0">
                      <a:solidFill>
                        <a:srgbClr val="00B0F0"/>
                      </a:solidFill>
                      <a:latin typeface="Bradley Hand Bold"/>
                      <a:cs typeface="Bradley Hand Bold"/>
                    </a:rPr>
                    <a:t>adventure</a:t>
                  </a:r>
                  <a:r>
                    <a:rPr lang="fr-FR" sz="1300" b="1" i="1" dirty="0" smtClean="0">
                      <a:solidFill>
                        <a:srgbClr val="00B0F0"/>
                      </a:solidFill>
                      <a:latin typeface="Bradley Hand Bold"/>
                      <a:cs typeface="Bradley Hand Bold"/>
                    </a:rPr>
                    <a:t> !!!</a:t>
                  </a:r>
                  <a:endParaRPr lang="fr-FR" sz="1300" b="1" i="1" dirty="0">
                    <a:solidFill>
                      <a:srgbClr val="00B0F0"/>
                    </a:solidFill>
                    <a:latin typeface="Bradley Hand Bold"/>
                    <a:cs typeface="Bradley Hand Bold"/>
                  </a:endParaRPr>
                </a:p>
              </p:txBody>
            </p:sp>
            <p:sp>
              <p:nvSpPr>
                <p:cNvPr id="27" name="ZoneTexte 26"/>
                <p:cNvSpPr txBox="1"/>
                <p:nvPr/>
              </p:nvSpPr>
              <p:spPr>
                <a:xfrm>
                  <a:off x="6042265" y="4976876"/>
                  <a:ext cx="505097"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28" name="ZoneTexte 27"/>
                <p:cNvSpPr txBox="1"/>
                <p:nvPr/>
              </p:nvSpPr>
              <p:spPr>
                <a:xfrm>
                  <a:off x="10999568" y="5494213"/>
                  <a:ext cx="518903"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29" name="ZoneTexte 28"/>
                <p:cNvSpPr txBox="1"/>
                <p:nvPr/>
              </p:nvSpPr>
              <p:spPr>
                <a:xfrm>
                  <a:off x="10625050" y="5468817"/>
                  <a:ext cx="548640" cy="646331"/>
                </a:xfrm>
                <a:prstGeom prst="rect">
                  <a:avLst/>
                </a:prstGeom>
                <a:noFill/>
              </p:spPr>
              <p:txBody>
                <a:bodyPr wrap="square" rtlCol="0">
                  <a:spAutoFit/>
                </a:bodyPr>
                <a:lstStyle/>
                <a:p>
                  <a:r>
                    <a:rPr lang="fr-FR" sz="3600" b="1" i="1" dirty="0" smtClean="0">
                      <a:latin typeface="Bradley Hand Bold"/>
                      <a:cs typeface="Bradley Hand Bold"/>
                    </a:rPr>
                    <a:t>…</a:t>
                  </a:r>
                  <a:endParaRPr lang="fr-FR" sz="3600" dirty="0">
                    <a:latin typeface="Bradley Hand Bold"/>
                    <a:cs typeface="Bradley Hand Bold"/>
                  </a:endParaRPr>
                </a:p>
              </p:txBody>
            </p:sp>
          </p:grpSp>
          <p:sp>
            <p:nvSpPr>
              <p:cNvPr id="25" name="ZoneTexte 24"/>
              <p:cNvSpPr txBox="1"/>
              <p:nvPr/>
            </p:nvSpPr>
            <p:spPr>
              <a:xfrm>
                <a:off x="783033" y="6297140"/>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Jackson RICHARDSON, parrain de l’ARWC 2018 – La Réunion</a:t>
                </a:r>
                <a:endParaRPr lang="fr-FR" sz="700" b="1" dirty="0">
                  <a:latin typeface="Arial" panose="020B0604020202020204" pitchFamily="34" charset="0"/>
                  <a:cs typeface="Arial" panose="020B0604020202020204" pitchFamily="34" charset="0"/>
                </a:endParaRPr>
              </a:p>
            </p:txBody>
          </p:sp>
        </p:grpSp>
        <p:sp>
          <p:nvSpPr>
            <p:cNvPr id="30" name="Forme en L 29"/>
            <p:cNvSpPr/>
            <p:nvPr/>
          </p:nvSpPr>
          <p:spPr>
            <a:xfrm rot="10800000" flipV="1">
              <a:off x="5112509" y="4491867"/>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en L 30"/>
            <p:cNvSpPr/>
            <p:nvPr/>
          </p:nvSpPr>
          <p:spPr>
            <a:xfrm flipV="1">
              <a:off x="2408868" y="2371635"/>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0" name="Picture 4" descr="thumb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027" y="2975068"/>
              <a:ext cx="736119" cy="73611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Tree>
    <p:extLst>
      <p:ext uri="{BB962C8B-B14F-4D97-AF65-F5344CB8AC3E}">
        <p14:creationId xmlns:p14="http://schemas.microsoft.com/office/powerpoint/2010/main" val="1556707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4349"/>
            <a:ext cx="12192000" cy="6853651"/>
            <a:chOff x="0" y="0"/>
            <a:chExt cx="12192000" cy="6853651"/>
          </a:xfrm>
        </p:grpSpPr>
        <p:pic>
          <p:nvPicPr>
            <p:cNvPr id="4" name="Image 3"/>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18621"/>
            <a:stretch/>
          </p:blipFill>
          <p:spPr>
            <a:xfrm>
              <a:off x="0" y="395700"/>
              <a:ext cx="12192000" cy="6326114"/>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5090153"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noFill/>
                  </a:ln>
                  <a:solidFill>
                    <a:schemeClr val="bg1"/>
                  </a:solidFill>
                  <a:latin typeface="Impact" panose="020B0806030902050204" pitchFamily="34" charset="0"/>
                </a:rPr>
                <a:t>4. RAID IN FRANCE 2021</a:t>
              </a:r>
            </a:p>
            <a:p>
              <a:pPr algn="l"/>
              <a:r>
                <a:rPr lang="fr-FR" sz="5500" dirty="0" smtClean="0">
                  <a:ln>
                    <a:solidFill>
                      <a:schemeClr val="bg1"/>
                    </a:solidFill>
                  </a:ln>
                  <a:solidFill>
                    <a:srgbClr val="CC0000"/>
                  </a:solidFill>
                  <a:latin typeface="Impact" panose="020B0806030902050204" pitchFamily="34" charset="0"/>
                </a:rPr>
                <a:t>MONT-BLANC - SAVOIE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457178" y="60187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effectLst>
              <a:glow rad="139700">
                <a:schemeClr val="accent3">
                  <a:satMod val="175000"/>
                  <a:alpha val="40000"/>
                </a:schemeClr>
              </a:glow>
              <a:outerShdw blurRad="50800" dist="38100" dir="8100000" sx="101000" sy="101000" algn="tr" rotWithShape="0">
                <a:prstClr val="black">
                  <a:alpha val="40000"/>
                </a:prstClr>
              </a:outerShdw>
            </a:effectLst>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44508"/>
              <a:ext cx="317820" cy="306684"/>
            </a:xfrm>
            <a:prstGeom prst="rect">
              <a:avLst/>
            </a:prstGeom>
            <a:effectLst/>
          </p:spPr>
        </p:pic>
      </p:grpSp>
    </p:spTree>
    <p:extLst>
      <p:ext uri="{BB962C8B-B14F-4D97-AF65-F5344CB8AC3E}">
        <p14:creationId xmlns:p14="http://schemas.microsoft.com/office/powerpoint/2010/main" val="3465230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295200" y="0"/>
            <a:ext cx="11938594" cy="6858000"/>
            <a:chOff x="286962" y="0"/>
            <a:chExt cx="11938594" cy="6858000"/>
          </a:xfrm>
        </p:grpSpPr>
        <p:pic>
          <p:nvPicPr>
            <p:cNvPr id="15" name="Image 14"/>
            <p:cNvPicPr>
              <a:picLocks noChangeAspect="1"/>
            </p:cNvPicPr>
            <p:nvPr/>
          </p:nvPicPr>
          <p:blipFill>
            <a:blip r:embed="rId2"/>
            <a:stretch>
              <a:fillRect/>
            </a:stretch>
          </p:blipFill>
          <p:spPr>
            <a:xfrm rot="20491396">
              <a:off x="286962" y="1159056"/>
              <a:ext cx="1543073" cy="538098"/>
            </a:xfrm>
            <a:prstGeom prst="rect">
              <a:avLst/>
            </a:prstGeom>
          </p:spPr>
        </p:pic>
        <p:grpSp>
          <p:nvGrpSpPr>
            <p:cNvPr id="12" name="Groupe 11"/>
            <p:cNvGrpSpPr/>
            <p:nvPr/>
          </p:nvGrpSpPr>
          <p:grpSpPr>
            <a:xfrm>
              <a:off x="383745" y="0"/>
              <a:ext cx="11841811" cy="6858000"/>
              <a:chOff x="378210" y="-2598"/>
              <a:chExt cx="11841811" cy="6858000"/>
            </a:xfrm>
          </p:grpSpPr>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l="25970" r="27907"/>
              <a:stretch/>
            </p:blipFill>
            <p:spPr>
              <a:xfrm>
                <a:off x="7820025" y="-2598"/>
                <a:ext cx="4360115" cy="6858000"/>
              </a:xfrm>
              <a:prstGeom prst="rect">
                <a:avLst/>
              </a:prstGeom>
            </p:spPr>
          </p:pic>
          <p:sp>
            <p:nvSpPr>
              <p:cNvPr id="5" name="Triangle rectangle 4"/>
              <p:cNvSpPr/>
              <p:nvPr/>
            </p:nvSpPr>
            <p:spPr>
              <a:xfrm flipH="1">
                <a:off x="11277598" y="2602801"/>
                <a:ext cx="942423" cy="425260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flipH="1">
                <a:off x="7811151" y="-2598"/>
                <a:ext cx="1508974" cy="685540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1420963" y="6245343"/>
                <a:ext cx="734995" cy="474928"/>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68923"/>
              <a:stretch/>
            </p:blipFill>
            <p:spPr>
              <a:xfrm>
                <a:off x="2536435" y="205946"/>
                <a:ext cx="3718557" cy="996010"/>
              </a:xfrm>
              <a:prstGeom prst="rect">
                <a:avLst/>
              </a:prstGeom>
            </p:spPr>
          </p:pic>
          <p:sp>
            <p:nvSpPr>
              <p:cNvPr id="10" name="Rectangle 9"/>
              <p:cNvSpPr/>
              <p:nvPr/>
            </p:nvSpPr>
            <p:spPr>
              <a:xfrm>
                <a:off x="378210" y="907026"/>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85922" y="907026"/>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433816" y="1638300"/>
                <a:ext cx="7165375" cy="4807457"/>
                <a:chOff x="433816" y="1638300"/>
                <a:chExt cx="7165375" cy="4807457"/>
              </a:xfrm>
            </p:grpSpPr>
            <p:cxnSp>
              <p:nvCxnSpPr>
                <p:cNvPr id="39" name="Connecteur droit 38"/>
                <p:cNvCxnSpPr/>
                <p:nvPr/>
              </p:nvCxnSpPr>
              <p:spPr>
                <a:xfrm>
                  <a:off x="7513681" y="1638300"/>
                  <a:ext cx="0" cy="472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433816" y="1638300"/>
                  <a:ext cx="7165375" cy="4807457"/>
                  <a:chOff x="433816" y="1638300"/>
                  <a:chExt cx="7165375" cy="4807457"/>
                </a:xfrm>
              </p:grpSpPr>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r="9133" b="27769"/>
                  <a:stretch/>
                </p:blipFill>
                <p:spPr>
                  <a:xfrm>
                    <a:off x="433816" y="3251982"/>
                    <a:ext cx="7079865" cy="2377293"/>
                  </a:xfrm>
                  <a:prstGeom prst="rect">
                    <a:avLst/>
                  </a:prstGeom>
                </p:spPr>
              </p:pic>
              <p:cxnSp>
                <p:nvCxnSpPr>
                  <p:cNvPr id="13" name="Connecteur droit 12"/>
                  <p:cNvCxnSpPr/>
                  <p:nvPr/>
                </p:nvCxnSpPr>
                <p:spPr>
                  <a:xfrm>
                    <a:off x="693781" y="1638300"/>
                    <a:ext cx="0" cy="472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781" y="5726675"/>
                    <a:ext cx="6819900" cy="1692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p:cNvCxnSpPr/>
                  <p:nvPr/>
                </p:nvCxnSpPr>
                <p:spPr>
                  <a:xfrm>
                    <a:off x="693781" y="1638300"/>
                    <a:ext cx="466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46956" y="1638300"/>
                    <a:ext cx="466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693781" y="6362700"/>
                    <a:ext cx="2670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617609" y="5995957"/>
                    <a:ext cx="485747" cy="369332"/>
                  </a:xfrm>
                  <a:prstGeom prst="rect">
                    <a:avLst/>
                  </a:prstGeom>
                  <a:noFill/>
                </p:spPr>
                <p:txBody>
                  <a:bodyPr wrap="square" rtlCol="0">
                    <a:spAutoFit/>
                  </a:bodyPr>
                  <a:lstStyle/>
                  <a:p>
                    <a:pPr algn="ctr"/>
                    <a:r>
                      <a:rPr lang="fr-FR" b="1" dirty="0" smtClean="0">
                        <a:latin typeface="Carlito" panose="020F0502020204030204" pitchFamily="34" charset="0"/>
                        <a:cs typeface="Carlito" panose="020F0502020204030204" pitchFamily="34" charset="0"/>
                      </a:rPr>
                      <a:t>0</a:t>
                    </a:r>
                    <a:endParaRPr lang="fr-FR" i="1" dirty="0">
                      <a:latin typeface="Carlito" panose="020F0502020204030204" pitchFamily="34" charset="0"/>
                      <a:cs typeface="Carlito" panose="020F0502020204030204" pitchFamily="34" charset="0"/>
                    </a:endParaRPr>
                  </a:p>
                </p:txBody>
              </p:sp>
              <p:sp>
                <p:nvSpPr>
                  <p:cNvPr id="31" name="ZoneTexte 30"/>
                  <p:cNvSpPr txBox="1"/>
                  <p:nvPr/>
                </p:nvSpPr>
                <p:spPr>
                  <a:xfrm>
                    <a:off x="6070682" y="5993374"/>
                    <a:ext cx="1466023" cy="369332"/>
                  </a:xfrm>
                  <a:prstGeom prst="rect">
                    <a:avLst/>
                  </a:prstGeom>
                  <a:noFill/>
                </p:spPr>
                <p:txBody>
                  <a:bodyPr wrap="square" rtlCol="0">
                    <a:spAutoFit/>
                  </a:bodyPr>
                  <a:lstStyle/>
                  <a:p>
                    <a:pPr algn="r"/>
                    <a:r>
                      <a:rPr lang="fr-FR" b="1" dirty="0" smtClean="0">
                        <a:latin typeface="Carlito" panose="020F0502020204030204" pitchFamily="34" charset="0"/>
                        <a:cs typeface="Carlito" panose="020F0502020204030204" pitchFamily="34" charset="0"/>
                      </a:rPr>
                      <a:t>+ 400 km</a:t>
                    </a:r>
                    <a:endParaRPr lang="fr-FR" i="1" dirty="0">
                      <a:latin typeface="Carlito" panose="020F0502020204030204" pitchFamily="34" charset="0"/>
                      <a:cs typeface="Carlito" panose="020F0502020204030204" pitchFamily="34" charset="0"/>
                    </a:endParaRPr>
                  </a:p>
                </p:txBody>
              </p:sp>
              <p:sp>
                <p:nvSpPr>
                  <p:cNvPr id="32" name="ZoneTexte 31"/>
                  <p:cNvSpPr txBox="1"/>
                  <p:nvPr/>
                </p:nvSpPr>
                <p:spPr>
                  <a:xfrm>
                    <a:off x="748670" y="1706353"/>
                    <a:ext cx="2076477" cy="492443"/>
                  </a:xfrm>
                  <a:prstGeom prst="rect">
                    <a:avLst/>
                  </a:prstGeom>
                  <a:noFill/>
                </p:spPr>
                <p:txBody>
                  <a:bodyPr wrap="square" rtlCol="0">
                    <a:spAutoFit/>
                  </a:bodyPr>
                  <a:lstStyle/>
                  <a:p>
                    <a:r>
                      <a:rPr lang="fr-FR" sz="1400" dirty="0" smtClean="0">
                        <a:latin typeface="Marker Felt"/>
                        <a:cs typeface="Marker Felt"/>
                      </a:rPr>
                      <a:t>BOURG SAINT MAURICE </a:t>
                    </a:r>
                    <a:r>
                      <a:rPr lang="fr-FR" sz="1200" dirty="0">
                        <a:latin typeface="Carlito" panose="020F0502020204030204" pitchFamily="34" charset="0"/>
                        <a:cs typeface="Carlito" panose="020F0502020204030204" pitchFamily="34" charset="0"/>
                      </a:rPr>
                      <a:t>06/21/2021</a:t>
                    </a:r>
                    <a:endParaRPr lang="fr-FR" sz="1200" i="1" dirty="0">
                      <a:latin typeface="Carlito" panose="020F0502020204030204" pitchFamily="34" charset="0"/>
                      <a:cs typeface="Carlito" panose="020F0502020204030204" pitchFamily="34" charset="0"/>
                    </a:endParaRPr>
                  </a:p>
                </p:txBody>
              </p:sp>
              <p:sp>
                <p:nvSpPr>
                  <p:cNvPr id="33" name="ZoneTexte 32"/>
                  <p:cNvSpPr txBox="1"/>
                  <p:nvPr/>
                </p:nvSpPr>
                <p:spPr>
                  <a:xfrm>
                    <a:off x="5524641" y="1693734"/>
                    <a:ext cx="1913836" cy="492443"/>
                  </a:xfrm>
                  <a:prstGeom prst="rect">
                    <a:avLst/>
                  </a:prstGeom>
                  <a:noFill/>
                </p:spPr>
                <p:txBody>
                  <a:bodyPr wrap="square" rtlCol="0">
                    <a:spAutoFit/>
                  </a:bodyPr>
                  <a:lstStyle/>
                  <a:p>
                    <a:pPr algn="r"/>
                    <a:r>
                      <a:rPr lang="fr-FR" sz="1400" b="1" dirty="0" smtClean="0">
                        <a:latin typeface="Marker Felt"/>
                        <a:cs typeface="Marker Felt"/>
                      </a:rPr>
                      <a:t>AIX LES BAINS</a:t>
                    </a:r>
                  </a:p>
                  <a:p>
                    <a:pPr algn="r"/>
                    <a:r>
                      <a:rPr lang="fr-FR" sz="1200" dirty="0" smtClean="0">
                        <a:latin typeface="Carlito" panose="020F0502020204030204" pitchFamily="34" charset="0"/>
                        <a:cs typeface="Carlito" panose="020F0502020204030204" pitchFamily="34" charset="0"/>
                      </a:rPr>
                      <a:t>07/02/2021</a:t>
                    </a:r>
                    <a:endParaRPr lang="fr-FR" sz="1200" dirty="0">
                      <a:latin typeface="Carlito" panose="020F0502020204030204" pitchFamily="34" charset="0"/>
                      <a:cs typeface="Carlito" panose="020F0502020204030204" pitchFamily="34" charset="0"/>
                    </a:endParaRPr>
                  </a:p>
                </p:txBody>
              </p:sp>
              <p:pic>
                <p:nvPicPr>
                  <p:cNvPr id="24" name="Image 23"/>
                  <p:cNvPicPr>
                    <a:picLocks noChangeAspect="1"/>
                  </p:cNvPicPr>
                  <p:nvPr/>
                </p:nvPicPr>
                <p:blipFill>
                  <a:blip r:embed="rId7"/>
                  <a:stretch>
                    <a:fillRect/>
                  </a:stretch>
                </p:blipFill>
                <p:spPr>
                  <a:xfrm>
                    <a:off x="6903517" y="2185201"/>
                    <a:ext cx="428625" cy="400050"/>
                  </a:xfrm>
                  <a:prstGeom prst="rect">
                    <a:avLst/>
                  </a:prstGeom>
                </p:spPr>
              </p:pic>
              <p:pic>
                <p:nvPicPr>
                  <p:cNvPr id="25" name="Image 24"/>
                  <p:cNvPicPr>
                    <a:picLocks noChangeAspect="1"/>
                  </p:cNvPicPr>
                  <p:nvPr/>
                </p:nvPicPr>
                <p:blipFill>
                  <a:blip r:embed="rId8"/>
                  <a:stretch>
                    <a:fillRect/>
                  </a:stretch>
                </p:blipFill>
                <p:spPr>
                  <a:xfrm>
                    <a:off x="822661" y="2183702"/>
                    <a:ext cx="438150" cy="419100"/>
                  </a:xfrm>
                  <a:prstGeom prst="rect">
                    <a:avLst/>
                  </a:prstGeom>
                </p:spPr>
              </p:pic>
              <p:cxnSp>
                <p:nvCxnSpPr>
                  <p:cNvPr id="40" name="Connecteur droit 39"/>
                  <p:cNvCxnSpPr/>
                  <p:nvPr/>
                </p:nvCxnSpPr>
                <p:spPr>
                  <a:xfrm>
                    <a:off x="1391099" y="4000500"/>
                    <a:ext cx="0" cy="590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e 46"/>
                  <p:cNvGrpSpPr/>
                  <p:nvPr/>
                </p:nvGrpSpPr>
                <p:grpSpPr>
                  <a:xfrm>
                    <a:off x="653278" y="3042860"/>
                    <a:ext cx="1480405" cy="881368"/>
                    <a:chOff x="1404254" y="2564715"/>
                    <a:chExt cx="1480405" cy="881368"/>
                  </a:xfrm>
                </p:grpSpPr>
                <p:pic>
                  <p:nvPicPr>
                    <p:cNvPr id="48" name="Picture 8" descr="Artist's Pub | Pub, Karaoke Bar, Restaurant à Versoi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2842" y="2564715"/>
                      <a:ext cx="397921" cy="397921"/>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1404254" y="2984418"/>
                      <a:ext cx="1480405"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Total distance </a:t>
                      </a:r>
                    </a:p>
                    <a:p>
                      <a:pPr algn="ctr"/>
                      <a:r>
                        <a:rPr lang="fr-FR" sz="1200" i="1" dirty="0" smtClean="0">
                          <a:latin typeface="Carlito" panose="020F0502020204030204" pitchFamily="34" charset="0"/>
                          <a:cs typeface="Carlito" panose="020F0502020204030204" pitchFamily="34" charset="0"/>
                        </a:rPr>
                        <a:t>More </a:t>
                      </a:r>
                      <a:r>
                        <a:rPr lang="fr-FR" sz="1200" i="1" dirty="0" err="1" smtClean="0">
                          <a:latin typeface="Carlito" panose="020F0502020204030204" pitchFamily="34" charset="0"/>
                          <a:cs typeface="Carlito" panose="020F0502020204030204" pitchFamily="34" charset="0"/>
                        </a:rPr>
                        <a:t>than</a:t>
                      </a:r>
                      <a:r>
                        <a:rPr lang="fr-FR" sz="1200" i="1" dirty="0" smtClean="0">
                          <a:latin typeface="Carlito" panose="020F0502020204030204" pitchFamily="34" charset="0"/>
                          <a:cs typeface="Carlito" panose="020F0502020204030204" pitchFamily="34" charset="0"/>
                        </a:rPr>
                        <a:t> 400 </a:t>
                      </a:r>
                      <a:r>
                        <a:rPr lang="fr-FR" sz="1200" i="1" dirty="0">
                          <a:latin typeface="Carlito" panose="020F0502020204030204" pitchFamily="34" charset="0"/>
                          <a:cs typeface="Carlito" panose="020F0502020204030204" pitchFamily="34" charset="0"/>
                        </a:rPr>
                        <a:t>km</a:t>
                      </a:r>
                    </a:p>
                  </p:txBody>
                </p:sp>
              </p:grpSp>
              <p:cxnSp>
                <p:nvCxnSpPr>
                  <p:cNvPr id="50" name="Connecteur droit 49"/>
                  <p:cNvCxnSpPr/>
                  <p:nvPr/>
                </p:nvCxnSpPr>
                <p:spPr>
                  <a:xfrm>
                    <a:off x="3038368" y="3780256"/>
                    <a:ext cx="0" cy="590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2412780" y="3250296"/>
                    <a:ext cx="1259715"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65 teams</a:t>
                    </a:r>
                  </a:p>
                  <a:p>
                    <a:pPr algn="ctr"/>
                    <a:r>
                      <a:rPr lang="fr-FR" sz="1200" i="1" dirty="0" smtClean="0">
                        <a:latin typeface="Carlito" panose="020F0502020204030204" pitchFamily="34" charset="0"/>
                        <a:cs typeface="Carlito" panose="020F0502020204030204" pitchFamily="34" charset="0"/>
                      </a:rPr>
                      <a:t>20 </a:t>
                    </a:r>
                    <a:r>
                      <a:rPr lang="fr-FR" sz="1200" i="1" dirty="0" err="1" smtClean="0">
                        <a:latin typeface="Carlito" panose="020F0502020204030204" pitchFamily="34" charset="0"/>
                        <a:cs typeface="Carlito" panose="020F0502020204030204" pitchFamily="34" charset="0"/>
                      </a:rPr>
                      <a:t>nationalities</a:t>
                    </a:r>
                    <a:endParaRPr lang="fr-FR" sz="1200" i="1" dirty="0">
                      <a:latin typeface="Carlito" panose="020F0502020204030204" pitchFamily="34" charset="0"/>
                      <a:cs typeface="Carlito" panose="020F0502020204030204" pitchFamily="34" charset="0"/>
                    </a:endParaRPr>
                  </a:p>
                </p:txBody>
              </p:sp>
              <p:pic>
                <p:nvPicPr>
                  <p:cNvPr id="54" name="Imag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409" y="2883970"/>
                    <a:ext cx="418114" cy="377624"/>
                  </a:xfrm>
                  <a:prstGeom prst="rect">
                    <a:avLst/>
                  </a:prstGeom>
                </p:spPr>
              </p:pic>
              <p:pic>
                <p:nvPicPr>
                  <p:cNvPr id="55" name="Imag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00204" y="2068107"/>
                    <a:ext cx="399307" cy="399307"/>
                  </a:xfrm>
                  <a:prstGeom prst="rect">
                    <a:avLst/>
                  </a:prstGeom>
                </p:spPr>
              </p:pic>
              <p:sp>
                <p:nvSpPr>
                  <p:cNvPr id="59" name="ZoneTexte 58"/>
                  <p:cNvSpPr txBox="1"/>
                  <p:nvPr/>
                </p:nvSpPr>
                <p:spPr>
                  <a:xfrm>
                    <a:off x="3364088" y="2459048"/>
                    <a:ext cx="1259715"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Time</a:t>
                    </a:r>
                  </a:p>
                  <a:p>
                    <a:pPr algn="ctr"/>
                    <a:r>
                      <a:rPr lang="fr-FR" sz="1200" i="1" dirty="0" smtClean="0">
                        <a:latin typeface="Carlito" panose="020F0502020204030204" pitchFamily="34" charset="0"/>
                        <a:cs typeface="Carlito" panose="020F0502020204030204" pitchFamily="34" charset="0"/>
                      </a:rPr>
                      <a:t>96 to 144 </a:t>
                    </a:r>
                    <a:r>
                      <a:rPr lang="fr-FR" sz="1200" i="1" dirty="0" err="1" smtClean="0">
                        <a:latin typeface="Carlito" panose="020F0502020204030204" pitchFamily="34" charset="0"/>
                        <a:cs typeface="Carlito" panose="020F0502020204030204" pitchFamily="34" charset="0"/>
                      </a:rPr>
                      <a:t>hours</a:t>
                    </a:r>
                    <a:endParaRPr lang="fr-FR" sz="1200" i="1" dirty="0">
                      <a:latin typeface="Carlito" panose="020F0502020204030204" pitchFamily="34" charset="0"/>
                      <a:cs typeface="Carlito" panose="020F0502020204030204" pitchFamily="34" charset="0"/>
                    </a:endParaRPr>
                  </a:p>
                </p:txBody>
              </p:sp>
              <p:cxnSp>
                <p:nvCxnSpPr>
                  <p:cNvPr id="7193" name="Connecteur droit 7192"/>
                  <p:cNvCxnSpPr/>
                  <p:nvPr/>
                </p:nvCxnSpPr>
                <p:spPr>
                  <a:xfrm flipV="1">
                    <a:off x="3973748" y="2964785"/>
                    <a:ext cx="0" cy="815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Imag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49974" y="2266856"/>
                    <a:ext cx="478770" cy="478770"/>
                  </a:xfrm>
                  <a:prstGeom prst="rect">
                    <a:avLst/>
                  </a:prstGeom>
                </p:spPr>
              </p:pic>
              <p:cxnSp>
                <p:nvCxnSpPr>
                  <p:cNvPr id="77" name="Connecteur droit 76"/>
                  <p:cNvCxnSpPr/>
                  <p:nvPr/>
                </p:nvCxnSpPr>
                <p:spPr>
                  <a:xfrm>
                    <a:off x="6385922" y="3603468"/>
                    <a:ext cx="0" cy="981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170387" y="2703201"/>
                    <a:ext cx="2428804" cy="1015663"/>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Disciplines</a:t>
                    </a:r>
                  </a:p>
                  <a:p>
                    <a:pPr algn="ctr"/>
                    <a:r>
                      <a:rPr lang="fr-FR" sz="1200" i="1" dirty="0">
                        <a:latin typeface="Carlito" panose="020F0502020204030204" pitchFamily="34" charset="0"/>
                        <a:cs typeface="Carlito" panose="020F0502020204030204" pitchFamily="34" charset="0"/>
                      </a:rPr>
                      <a:t>high </a:t>
                    </a:r>
                    <a:r>
                      <a:rPr lang="fr-FR" sz="1200" i="1" dirty="0" err="1">
                        <a:latin typeface="Carlito" panose="020F0502020204030204" pitchFamily="34" charset="0"/>
                        <a:cs typeface="Carlito" panose="020F0502020204030204" pitchFamily="34" charset="0"/>
                      </a:rPr>
                      <a:t>mountain</a:t>
                    </a:r>
                    <a:r>
                      <a:rPr lang="fr-FR" sz="1200" i="1" dirty="0">
                        <a:latin typeface="Carlito" panose="020F0502020204030204" pitchFamily="34" charset="0"/>
                        <a:cs typeface="Carlito" panose="020F0502020204030204" pitchFamily="34" charset="0"/>
                      </a:rPr>
                      <a:t>, trek, MTB, </a:t>
                    </a:r>
                    <a:endParaRPr lang="fr-FR" sz="1200" i="1" dirty="0" smtClean="0">
                      <a:latin typeface="Carlito" panose="020F0502020204030204" pitchFamily="34" charset="0"/>
                      <a:cs typeface="Carlito" panose="020F0502020204030204" pitchFamily="34" charset="0"/>
                    </a:endParaRPr>
                  </a:p>
                  <a:p>
                    <a:pPr algn="ctr"/>
                    <a:r>
                      <a:rPr lang="fr-FR" sz="1200" i="1" dirty="0" err="1" smtClean="0">
                        <a:latin typeface="Carlito" panose="020F0502020204030204" pitchFamily="34" charset="0"/>
                        <a:cs typeface="Carlito" panose="020F0502020204030204" pitchFamily="34" charset="0"/>
                      </a:rPr>
                      <a:t>packraft</a:t>
                    </a:r>
                    <a:r>
                      <a:rPr lang="fr-FR" sz="1200" i="1" dirty="0">
                        <a:latin typeface="Carlito" panose="020F0502020204030204" pitchFamily="34" charset="0"/>
                        <a:cs typeface="Carlito" panose="020F0502020204030204" pitchFamily="34" charset="0"/>
                      </a:rPr>
                      <a:t>, kayak, </a:t>
                    </a:r>
                  </a:p>
                  <a:p>
                    <a:pPr algn="ctr"/>
                    <a:r>
                      <a:rPr lang="fr-FR" sz="1200" i="1" dirty="0">
                        <a:latin typeface="Carlito" panose="020F0502020204030204" pitchFamily="34" charset="0"/>
                        <a:cs typeface="Carlito" panose="020F0502020204030204" pitchFamily="34" charset="0"/>
                      </a:rPr>
                      <a:t>canyoning, </a:t>
                    </a:r>
                    <a:r>
                      <a:rPr lang="fr-FR" sz="1200" i="1" dirty="0" err="1">
                        <a:latin typeface="Carlito" panose="020F0502020204030204" pitchFamily="34" charset="0"/>
                        <a:cs typeface="Carlito" panose="020F0502020204030204" pitchFamily="34" charset="0"/>
                      </a:rPr>
                      <a:t>caving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ropes</a:t>
                    </a:r>
                    <a:endParaRPr lang="fr-FR" sz="1200" i="1" dirty="0">
                      <a:latin typeface="Carlito" panose="020F0502020204030204" pitchFamily="34" charset="0"/>
                      <a:cs typeface="Carlito" panose="020F0502020204030204" pitchFamily="34" charset="0"/>
                    </a:endParaRPr>
                  </a:p>
                  <a:p>
                    <a:pPr algn="ctr"/>
                    <a:endParaRPr lang="fr-FR" sz="1200" i="1" dirty="0">
                      <a:latin typeface="Carlito" panose="020F0502020204030204" pitchFamily="34" charset="0"/>
                      <a:cs typeface="Carlito" panose="020F0502020204030204" pitchFamily="34" charset="0"/>
                    </a:endParaRPr>
                  </a:p>
                </p:txBody>
              </p:sp>
              <p:pic>
                <p:nvPicPr>
                  <p:cNvPr id="7194" name="Picture 6" descr="Swiss Canyon Ultra Trail 111K - Swiss Canyon Tr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14880" y="3001395"/>
                    <a:ext cx="609039" cy="609039"/>
                  </a:xfrm>
                  <a:prstGeom prst="rect">
                    <a:avLst/>
                  </a:prstGeom>
                  <a:noFill/>
                  <a:extLst>
                    <a:ext uri="{909E8E84-426E-40dd-AFC4-6F175D3DCCD1}">
                      <a14:hiddenFill xmlns:a14="http://schemas.microsoft.com/office/drawing/2010/main">
                        <a:solidFill>
                          <a:srgbClr val="FFFFFF"/>
                        </a:solidFill>
                      </a14:hiddenFill>
                    </a:ext>
                  </a:extLst>
                </p:spPr>
              </p:pic>
              <p:sp>
                <p:nvSpPr>
                  <p:cNvPr id="81" name="ZoneTexte 80"/>
                  <p:cNvSpPr txBox="1"/>
                  <p:nvPr/>
                </p:nvSpPr>
                <p:spPr>
                  <a:xfrm>
                    <a:off x="3984599" y="3575127"/>
                    <a:ext cx="1912902" cy="461665"/>
                  </a:xfrm>
                  <a:prstGeom prst="rect">
                    <a:avLst/>
                  </a:prstGeom>
                  <a:noFill/>
                </p:spPr>
                <p:txBody>
                  <a:bodyPr wrap="square" rtlCol="0">
                    <a:spAutoFit/>
                  </a:bodyPr>
                  <a:lstStyle/>
                  <a:p>
                    <a:pPr algn="ctr"/>
                    <a:r>
                      <a:rPr lang="fr-FR" sz="1200" b="1" dirty="0" err="1" smtClean="0">
                        <a:solidFill>
                          <a:srgbClr val="CC0000"/>
                        </a:solidFill>
                        <a:latin typeface="Carlito" panose="020F0502020204030204" pitchFamily="34" charset="0"/>
                        <a:cs typeface="Carlito" panose="020F0502020204030204" pitchFamily="34" charset="0"/>
                      </a:rPr>
                      <a:t>Elevation</a:t>
                    </a:r>
                    <a:endParaRPr lang="fr-FR" sz="1200" b="1" dirty="0" smtClean="0">
                      <a:solidFill>
                        <a:srgbClr val="CC0000"/>
                      </a:solidFill>
                      <a:latin typeface="Carlito" panose="020F0502020204030204" pitchFamily="34" charset="0"/>
                      <a:cs typeface="Carlito" panose="020F0502020204030204" pitchFamily="34" charset="0"/>
                    </a:endParaRPr>
                  </a:p>
                  <a:p>
                    <a:pPr algn="ctr"/>
                    <a:r>
                      <a:rPr lang="fr-FR" sz="1200" i="1" dirty="0" smtClean="0">
                        <a:latin typeface="Carlito" panose="020F0502020204030204" pitchFamily="34" charset="0"/>
                        <a:cs typeface="Carlito" panose="020F0502020204030204" pitchFamily="34" charset="0"/>
                      </a:rPr>
                      <a:t>+ 15 000 m </a:t>
                    </a:r>
                    <a:r>
                      <a:rPr lang="fr-FR" sz="1200" i="1" dirty="0" err="1">
                        <a:latin typeface="Carlito" panose="020F0502020204030204" pitchFamily="34" charset="0"/>
                        <a:cs typeface="Carlito" panose="020F0502020204030204" pitchFamily="34" charset="0"/>
                      </a:rPr>
                      <a:t>accumulated</a:t>
                    </a:r>
                    <a:endParaRPr lang="fr-FR" sz="1200" i="1" dirty="0">
                      <a:latin typeface="Carlito" panose="020F0502020204030204" pitchFamily="34" charset="0"/>
                      <a:cs typeface="Carlito" panose="020F0502020204030204" pitchFamily="34" charset="0"/>
                    </a:endParaRPr>
                  </a:p>
                </p:txBody>
              </p:sp>
              <p:cxnSp>
                <p:nvCxnSpPr>
                  <p:cNvPr id="82" name="Connecteur droit 81"/>
                  <p:cNvCxnSpPr/>
                  <p:nvPr/>
                </p:nvCxnSpPr>
                <p:spPr>
                  <a:xfrm>
                    <a:off x="4752975" y="4114800"/>
                    <a:ext cx="449" cy="26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1154305" y="5683165"/>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55</a:t>
                    </a:r>
                    <a:endParaRPr lang="fr-FR" sz="1100" b="1" dirty="0">
                      <a:solidFill>
                        <a:srgbClr val="CC0000"/>
                      </a:solidFill>
                      <a:latin typeface="Carlito" panose="020F0502020204030204" pitchFamily="34" charset="0"/>
                      <a:cs typeface="Carlito" panose="020F0502020204030204" pitchFamily="34" charset="0"/>
                    </a:endParaRPr>
                  </a:p>
                </p:txBody>
              </p:sp>
              <p:sp>
                <p:nvSpPr>
                  <p:cNvPr id="42" name="ZoneTexte 41"/>
                  <p:cNvSpPr txBox="1"/>
                  <p:nvPr/>
                </p:nvSpPr>
                <p:spPr>
                  <a:xfrm>
                    <a:off x="2795494" y="56874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120</a:t>
                    </a:r>
                    <a:endParaRPr lang="fr-FR" sz="1100" b="1" dirty="0">
                      <a:solidFill>
                        <a:srgbClr val="CC0000"/>
                      </a:solidFill>
                      <a:latin typeface="Carlito" panose="020F0502020204030204" pitchFamily="34" charset="0"/>
                      <a:cs typeface="Carlito" panose="020F0502020204030204" pitchFamily="34" charset="0"/>
                    </a:endParaRPr>
                  </a:p>
                </p:txBody>
              </p:sp>
              <p:sp>
                <p:nvSpPr>
                  <p:cNvPr id="43" name="ZoneTexte 42"/>
                  <p:cNvSpPr txBox="1"/>
                  <p:nvPr/>
                </p:nvSpPr>
                <p:spPr>
                  <a:xfrm>
                    <a:off x="3752549" y="5687450"/>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205</a:t>
                    </a:r>
                    <a:endParaRPr lang="fr-FR" sz="1100" b="1" dirty="0">
                      <a:solidFill>
                        <a:srgbClr val="CC0000"/>
                      </a:solidFill>
                      <a:latin typeface="Carlito" panose="020F0502020204030204" pitchFamily="34" charset="0"/>
                      <a:cs typeface="Carlito" panose="020F0502020204030204" pitchFamily="34" charset="0"/>
                    </a:endParaRPr>
                  </a:p>
                </p:txBody>
              </p:sp>
              <p:sp>
                <p:nvSpPr>
                  <p:cNvPr id="44" name="ZoneTexte 43"/>
                  <p:cNvSpPr txBox="1"/>
                  <p:nvPr/>
                </p:nvSpPr>
                <p:spPr>
                  <a:xfrm>
                    <a:off x="4520678" y="56918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255</a:t>
                    </a:r>
                    <a:endParaRPr lang="fr-FR" sz="1100" b="1" dirty="0">
                      <a:solidFill>
                        <a:srgbClr val="CC0000"/>
                      </a:solidFill>
                      <a:latin typeface="Carlito" panose="020F0502020204030204" pitchFamily="34" charset="0"/>
                      <a:cs typeface="Carlito" panose="020F0502020204030204" pitchFamily="34" charset="0"/>
                    </a:endParaRPr>
                  </a:p>
                </p:txBody>
              </p:sp>
              <p:sp>
                <p:nvSpPr>
                  <p:cNvPr id="45" name="ZoneTexte 44"/>
                  <p:cNvSpPr txBox="1"/>
                  <p:nvPr/>
                </p:nvSpPr>
                <p:spPr>
                  <a:xfrm>
                    <a:off x="6155839" y="56918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375</a:t>
                    </a:r>
                    <a:endParaRPr lang="fr-FR" sz="1100" b="1" dirty="0">
                      <a:solidFill>
                        <a:srgbClr val="CC0000"/>
                      </a:solidFill>
                      <a:latin typeface="Carlito" panose="020F0502020204030204" pitchFamily="34" charset="0"/>
                      <a:cs typeface="Carlito" panose="020F0502020204030204" pitchFamily="34" charset="0"/>
                    </a:endParaRPr>
                  </a:p>
                </p:txBody>
              </p:sp>
              <p:cxnSp>
                <p:nvCxnSpPr>
                  <p:cNvPr id="16" name="Connecteur droit 15"/>
                  <p:cNvCxnSpPr/>
                  <p:nvPr/>
                </p:nvCxnSpPr>
                <p:spPr>
                  <a:xfrm flipH="1" flipV="1">
                    <a:off x="1397449" y="4701150"/>
                    <a:ext cx="6080" cy="994715"/>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3038181" y="4502683"/>
                    <a:ext cx="3040" cy="1202238"/>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flipV="1">
                    <a:off x="3969167" y="3973899"/>
                    <a:ext cx="4582" cy="1725227"/>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H="1" flipV="1">
                    <a:off x="6392579" y="4694549"/>
                    <a:ext cx="6080" cy="994715"/>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H="1" flipV="1">
                    <a:off x="4754886" y="4521733"/>
                    <a:ext cx="8666" cy="1180482"/>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3504112" y="6267839"/>
                    <a:ext cx="1210330" cy="177918"/>
                    <a:chOff x="3405255" y="6116913"/>
                    <a:chExt cx="1210330" cy="177918"/>
                  </a:xfrm>
                </p:grpSpPr>
                <p:sp>
                  <p:nvSpPr>
                    <p:cNvPr id="2" name="Rectangle à coins arrondis 1"/>
                    <p:cNvSpPr/>
                    <p:nvPr/>
                  </p:nvSpPr>
                  <p:spPr>
                    <a:xfrm>
                      <a:off x="3405255" y="6116913"/>
                      <a:ext cx="1210330" cy="177918"/>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8998" y="6146212"/>
                      <a:ext cx="682845" cy="127706"/>
                    </a:xfrm>
                    <a:prstGeom prst="rect">
                      <a:avLst/>
                    </a:prstGeom>
                  </p:spPr>
                </p:pic>
              </p:grpSp>
              <p:cxnSp>
                <p:nvCxnSpPr>
                  <p:cNvPr id="62" name="Connecteur droit 61"/>
                  <p:cNvCxnSpPr/>
                  <p:nvPr/>
                </p:nvCxnSpPr>
                <p:spPr>
                  <a:xfrm>
                    <a:off x="4843374" y="6361670"/>
                    <a:ext cx="2670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3" name="Imag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84720" y="61313"/>
                <a:ext cx="317820" cy="306684"/>
              </a:xfrm>
              <a:prstGeom prst="rect">
                <a:avLst/>
              </a:prstGeom>
              <a:effectLst/>
            </p:spPr>
          </p:pic>
        </p:grpSp>
      </p:grpSp>
    </p:spTree>
    <p:extLst>
      <p:ext uri="{BB962C8B-B14F-4D97-AF65-F5344CB8AC3E}">
        <p14:creationId xmlns:p14="http://schemas.microsoft.com/office/powerpoint/2010/main" val="2017205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4349"/>
            <a:ext cx="12192000" cy="6853651"/>
            <a:chOff x="0" y="0"/>
            <a:chExt cx="12192000" cy="6853651"/>
          </a:xfrm>
        </p:grpSpPr>
        <p:pic>
          <p:nvPicPr>
            <p:cNvPr id="2" name="Image 1"/>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t="8292" b="7954"/>
            <a:stretch/>
          </p:blipFill>
          <p:spPr>
            <a:xfrm>
              <a:off x="0" y="1"/>
              <a:ext cx="12192000" cy="6800850"/>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5444334"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noFill/>
                  </a:ln>
                  <a:solidFill>
                    <a:schemeClr val="bg1"/>
                  </a:solidFill>
                  <a:latin typeface="Impact" panose="020B0806030902050204" pitchFamily="34" charset="0"/>
                </a:rPr>
                <a:t>4. </a:t>
              </a:r>
              <a:r>
                <a:rPr lang="fr-FR" sz="11400" dirty="0">
                  <a:ln w="12700">
                    <a:noFill/>
                  </a:ln>
                  <a:solidFill>
                    <a:schemeClr val="bg1"/>
                  </a:solidFill>
                  <a:latin typeface="Impact" panose="020B0806030902050204" pitchFamily="34" charset="0"/>
                </a:rPr>
                <a:t>OUR SPONSORSHIP OFFER</a:t>
              </a:r>
            </a:p>
            <a:p>
              <a:pPr algn="l"/>
              <a:r>
                <a:rPr lang="fr-FR" sz="5500" dirty="0" smtClean="0">
                  <a:ln>
                    <a:solidFill>
                      <a:schemeClr val="bg1"/>
                    </a:solidFill>
                  </a:ln>
                  <a:solidFill>
                    <a:srgbClr val="CC0000"/>
                  </a:solidFill>
                  <a:latin typeface="Impact" panose="020B0806030902050204" pitchFamily="34" charset="0"/>
                </a:rPr>
                <a:t>NOM EQUIPE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1666603" y="60187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effectLst>
              <a:glow rad="139700">
                <a:schemeClr val="accent3">
                  <a:satMod val="175000"/>
                  <a:alpha val="40000"/>
                </a:schemeClr>
              </a:glow>
              <a:outerShdw blurRad="50800" dist="38100" dir="8100000" sx="101000" sy="101000" algn="tr" rotWithShape="0">
                <a:prstClr val="black">
                  <a:alpha val="40000"/>
                </a:prstClr>
              </a:outerShd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62486"/>
              <a:ext cx="317820" cy="306684"/>
            </a:xfrm>
            <a:prstGeom prst="rect">
              <a:avLst/>
            </a:prstGeom>
            <a:effectLst/>
          </p:spPr>
        </p:pic>
      </p:grpSp>
    </p:spTree>
    <p:extLst>
      <p:ext uri="{BB962C8B-B14F-4D97-AF65-F5344CB8AC3E}">
        <p14:creationId xmlns:p14="http://schemas.microsoft.com/office/powerpoint/2010/main" val="19860497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259" y="-2981"/>
            <a:ext cx="12167089" cy="6860981"/>
            <a:chOff x="-78259" y="-2981"/>
            <a:chExt cx="12167089" cy="6860981"/>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32251" r="26516"/>
            <a:stretch/>
          </p:blipFill>
          <p:spPr>
            <a:xfrm>
              <a:off x="-76199" y="0"/>
              <a:ext cx="4248149" cy="6858000"/>
            </a:xfrm>
            <a:prstGeom prst="rect">
              <a:avLst/>
            </a:prstGeom>
          </p:spPr>
        </p:pic>
        <p:sp>
          <p:nvSpPr>
            <p:cNvPr id="5" name="Triangle rectangle 4"/>
            <p:cNvSpPr/>
            <p:nvPr/>
          </p:nvSpPr>
          <p:spPr>
            <a:xfrm>
              <a:off x="-78259" y="3253947"/>
              <a:ext cx="977562" cy="360405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a:off x="2279307" y="-2981"/>
              <a:ext cx="1894703" cy="6857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63677" y="6319483"/>
              <a:ext cx="610301" cy="394355"/>
            </a:xfrm>
            <a:prstGeom prst="rect">
              <a:avLst/>
            </a:prstGeom>
          </p:spPr>
        </p:pic>
        <p:sp>
          <p:nvSpPr>
            <p:cNvPr id="8" name="ZoneTexte 7"/>
            <p:cNvSpPr txBox="1"/>
            <p:nvPr/>
          </p:nvSpPr>
          <p:spPr>
            <a:xfrm>
              <a:off x="2700887" y="415743"/>
              <a:ext cx="5625933" cy="584775"/>
            </a:xfrm>
            <a:prstGeom prst="rect">
              <a:avLst/>
            </a:prstGeom>
            <a:noFill/>
          </p:spPr>
          <p:txBody>
            <a:bodyPr wrap="square" rtlCol="0">
              <a:spAutoFit/>
            </a:bodyPr>
            <a:lstStyle/>
            <a:p>
              <a:r>
                <a:rPr lang="fr-FR" sz="3200" dirty="0">
                  <a:solidFill>
                    <a:srgbClr val="CC0000"/>
                  </a:solidFill>
                  <a:latin typeface="Impact" panose="020B0806030902050204" pitchFamily="34" charset="0"/>
                </a:rPr>
                <a:t>OUR SPONSORSHIP OFFER</a:t>
              </a:r>
            </a:p>
          </p:txBody>
        </p:sp>
        <p:sp>
          <p:nvSpPr>
            <p:cNvPr id="9" name="Rectangle 8"/>
            <p:cNvSpPr/>
            <p:nvPr/>
          </p:nvSpPr>
          <p:spPr>
            <a:xfrm flipV="1">
              <a:off x="2710248" y="1012466"/>
              <a:ext cx="5378795"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8188667" y="296895"/>
              <a:ext cx="3718557" cy="996010"/>
            </a:xfrm>
            <a:prstGeom prst="rect">
              <a:avLst/>
            </a:prstGeom>
          </p:spPr>
        </p:pic>
        <p:pic>
          <p:nvPicPr>
            <p:cNvPr id="13314" name="Picture 2" descr="Blank Tshirt Template PNG for Design - HD Wallpapers | Wallpapers Download  | High Resolution Wallpapers | Shirt template, T shirt design template,  Blank t shir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16" y="1335269"/>
              <a:ext cx="3627514" cy="2040477"/>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002178" y="1642712"/>
              <a:ext cx="5625933" cy="400110"/>
            </a:xfrm>
            <a:prstGeom prst="rect">
              <a:avLst/>
            </a:prstGeom>
            <a:noFill/>
          </p:spPr>
          <p:txBody>
            <a:bodyPr wrap="square" rtlCol="0">
              <a:spAutoFit/>
            </a:bodyPr>
            <a:lstStyle/>
            <a:p>
              <a:r>
                <a:rPr lang="fr-FR" sz="2000" dirty="0" smtClean="0">
                  <a:latin typeface="Impact" panose="020B0806030902050204" pitchFamily="34" charset="0"/>
                </a:rPr>
                <a:t>TEXTILE</a:t>
              </a:r>
              <a:endParaRPr lang="fr-FR" sz="2000" dirty="0">
                <a:latin typeface="Impact" panose="020B0806030902050204" pitchFamily="34" charset="0"/>
              </a:endParaRPr>
            </a:p>
          </p:txBody>
        </p:sp>
        <p:sp>
          <p:nvSpPr>
            <p:cNvPr id="13" name="Rectangle 12"/>
            <p:cNvSpPr/>
            <p:nvPr/>
          </p:nvSpPr>
          <p:spPr>
            <a:xfrm rot="10800000" flipV="1">
              <a:off x="3037843" y="2021453"/>
              <a:ext cx="1192614"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467231" y="2382307"/>
              <a:ext cx="4695826" cy="1569660"/>
            </a:xfrm>
            <a:prstGeom prst="rect">
              <a:avLst/>
            </a:prstGeom>
            <a:noFill/>
          </p:spPr>
          <p:txBody>
            <a:bodyPr wrap="square" rtlCol="0">
              <a:spAutoFit/>
            </a:bodyPr>
            <a:lstStyle/>
            <a:p>
              <a:r>
                <a:rPr lang="en-US" sz="1200" b="1" dirty="0" smtClean="0">
                  <a:latin typeface="Carlito" panose="020F0502020204030204" pitchFamily="34" charset="0"/>
                  <a:cs typeface="Carlito" panose="020F0502020204030204" pitchFamily="34" charset="0"/>
                </a:rPr>
                <a:t>your </a:t>
              </a:r>
              <a:r>
                <a:rPr lang="en-US" sz="1200" b="1" dirty="0">
                  <a:latin typeface="Carlito" panose="020F0502020204030204" pitchFamily="34" charset="0"/>
                  <a:cs typeface="Carlito" panose="020F0502020204030204" pitchFamily="34" charset="0"/>
                </a:rPr>
                <a:t>explanations and prices here</a:t>
              </a:r>
              <a:r>
                <a:rPr lang="fr-FR" sz="1200" b="1" dirty="0" smtClean="0">
                  <a:latin typeface="Carlito" panose="020F0502020204030204" pitchFamily="34" charset="0"/>
                  <a:cs typeface="Carlito" panose="020F0502020204030204" pitchFamily="34" charset="0"/>
                </a:rPr>
                <a:t>…</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Jlkshusomhipj^ùmjk^ùmoqkzo^kioejiehnfuioehnvsiphjnsiphjniô^Jlkshusomhipj^ùmjk^ùmoqkzo^kioejiehnfuioehnvsiphjnsiphjniô^xiiieeJlkshusomhipj^ùmjk^ùmoqkzo^kioejiehnfuioehnvsiphjnsiphjniô^Jlkshusomhipj^ùmjk^ùmoqkzo^kioejiehnfuioehnvsiphjnsiphjniô^xiiieee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13316" name="Picture 4" descr="Paprika Patterns Ruby joggers Downloadable Patter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746" b="57475"/>
            <a:stretch/>
          </p:blipFill>
          <p:spPr bwMode="auto">
            <a:xfrm>
              <a:off x="8629713" y="3213567"/>
              <a:ext cx="3290720" cy="18144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prika Patterns Ruby joggers Downloadable Patter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134" b="4690"/>
            <a:stretch/>
          </p:blipFill>
          <p:spPr bwMode="auto">
            <a:xfrm>
              <a:off x="8758500" y="4800790"/>
              <a:ext cx="3033146" cy="205422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4089188" y="4235022"/>
              <a:ext cx="4695826" cy="1569660"/>
            </a:xfrm>
            <a:prstGeom prst="rect">
              <a:avLst/>
            </a:prstGeom>
            <a:noFill/>
          </p:spPr>
          <p:txBody>
            <a:bodyPr wrap="square" rtlCol="0">
              <a:spAutoFit/>
            </a:bodyPr>
            <a:lstStyle/>
            <a:p>
              <a:r>
                <a:rPr lang="fr-FR" sz="1200" b="1" dirty="0" err="1" smtClean="0">
                  <a:latin typeface="Carlito" panose="020F0502020204030204" pitchFamily="34" charset="0"/>
                  <a:cs typeface="Carlito" panose="020F0502020204030204" pitchFamily="34" charset="0"/>
                </a:rPr>
                <a:t>other</a:t>
              </a:r>
              <a:r>
                <a:rPr lang="fr-FR" sz="1200" b="1" dirty="0" smtClean="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explanations</a:t>
              </a:r>
              <a:r>
                <a:rPr lang="fr-FR" sz="1200" b="1" dirty="0" smtClean="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here</a:t>
              </a:r>
              <a:r>
                <a:rPr lang="fr-FR" sz="1200" b="1" dirty="0" smtClean="0">
                  <a:latin typeface="Carlito" panose="020F0502020204030204" pitchFamily="34" charset="0"/>
                  <a:cs typeface="Carlito" panose="020F0502020204030204" pitchFamily="34" charset="0"/>
                </a:rPr>
                <a:t> …</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Jlkshusomhipj^ùmjk^ùmoqkzo^kioejiehnfuioehnvsiphjnsiphjniô^Jlkshusomhipj^ùmjk^ùmoqkzo^kioejiehnfuioehnvsiphjnsiphjniô^xiiieeJlkshusomhipj^ùmjk^ùmoqkzo^kioejiehnfuioehnvsiphjnsiphjniô^Jlkshusomhipj^ùmjk^ùmoqkzo^kioejiehnfuioehnvsiphjnsiphjniô^xiiieee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1674" y="109059"/>
              <a:ext cx="317820" cy="306684"/>
            </a:xfrm>
            <a:prstGeom prst="rect">
              <a:avLst/>
            </a:prstGeom>
            <a:effectLst/>
          </p:spPr>
        </p:pic>
      </p:grpSp>
      <p:pic>
        <p:nvPicPr>
          <p:cNvPr id="18" name="Image 17"/>
          <p:cNvPicPr>
            <a:picLocks noChangeAspect="1"/>
          </p:cNvPicPr>
          <p:nvPr/>
        </p:nvPicPr>
        <p:blipFill rotWithShape="1">
          <a:blip r:embed="rId8" cstate="print">
            <a:extLst>
              <a:ext uri="{28A0092B-C50C-407E-A947-70E740481C1C}">
                <a14:useLocalDpi xmlns:a14="http://schemas.microsoft.com/office/drawing/2010/main" val="0"/>
              </a:ext>
            </a:extLst>
          </a:blip>
          <a:srcRect l="87118"/>
          <a:stretch/>
        </p:blipFill>
        <p:spPr>
          <a:xfrm>
            <a:off x="10690002" y="1686341"/>
            <a:ext cx="578771" cy="373981"/>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2618" y="1873332"/>
            <a:ext cx="198716" cy="198716"/>
          </a:xfrm>
          <a:prstGeom prst="rect">
            <a:avLst/>
          </a:prstGeom>
          <a:effectLst/>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254" y="3667944"/>
            <a:ext cx="198716" cy="198716"/>
          </a:xfrm>
          <a:prstGeom prst="rect">
            <a:avLst/>
          </a:prstGeom>
          <a:effectLst/>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5612" y="5296358"/>
            <a:ext cx="198716" cy="198716"/>
          </a:xfrm>
          <a:prstGeom prst="rect">
            <a:avLst/>
          </a:prstGeom>
          <a:effectLst/>
        </p:spPr>
      </p:pic>
      <p:pic>
        <p:nvPicPr>
          <p:cNvPr id="22" name="Image 21"/>
          <p:cNvPicPr>
            <a:picLocks noChangeAspect="1"/>
          </p:cNvPicPr>
          <p:nvPr/>
        </p:nvPicPr>
        <p:blipFill rotWithShape="1">
          <a:blip r:embed="rId10" cstate="print">
            <a:extLst>
              <a:ext uri="{28A0092B-C50C-407E-A947-70E740481C1C}">
                <a14:useLocalDpi xmlns:a14="http://schemas.microsoft.com/office/drawing/2010/main" val="0"/>
              </a:ext>
            </a:extLst>
          </a:blip>
          <a:srcRect l="87118"/>
          <a:stretch/>
        </p:blipFill>
        <p:spPr>
          <a:xfrm rot="16200000">
            <a:off x="10849244" y="5365930"/>
            <a:ext cx="399630" cy="258227"/>
          </a:xfrm>
          <a:prstGeom prst="rect">
            <a:avLst/>
          </a:prstGeom>
        </p:spPr>
      </p:pic>
    </p:spTree>
    <p:extLst>
      <p:ext uri="{BB962C8B-B14F-4D97-AF65-F5344CB8AC3E}">
        <p14:creationId xmlns:p14="http://schemas.microsoft.com/office/powerpoint/2010/main" val="9541468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txBox="1">
            <a:spLocks/>
          </p:cNvSpPr>
          <p:nvPr/>
        </p:nvSpPr>
        <p:spPr>
          <a:xfrm>
            <a:off x="4649441" y="5909713"/>
            <a:ext cx="4594128" cy="531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solidFill>
                  <a:srgbClr val="CC0000"/>
                </a:solidFill>
                <a:latin typeface="Impact" panose="020B0806030902050204" pitchFamily="34" charset="0"/>
              </a:rPr>
              <a:t>Team Name</a:t>
            </a:r>
            <a:endParaRPr lang="fr-FR" sz="3200" dirty="0">
              <a:solidFill>
                <a:srgbClr val="CC0000"/>
              </a:solidFill>
              <a:latin typeface="Impact" panose="020B0806030902050204" pitchFamily="34" charset="0"/>
            </a:endParaRPr>
          </a:p>
        </p:txBody>
      </p:sp>
      <p:grpSp>
        <p:nvGrpSpPr>
          <p:cNvPr id="3" name="Groupe 2"/>
          <p:cNvGrpSpPr/>
          <p:nvPr/>
        </p:nvGrpSpPr>
        <p:grpSpPr>
          <a:xfrm>
            <a:off x="-30503" y="536"/>
            <a:ext cx="12253003" cy="6857465"/>
            <a:chOff x="-30503" y="536"/>
            <a:chExt cx="12253003" cy="6857465"/>
          </a:xfrm>
        </p:grpSpPr>
        <p:grpSp>
          <p:nvGrpSpPr>
            <p:cNvPr id="6" name="Groupe 5"/>
            <p:cNvGrpSpPr/>
            <p:nvPr/>
          </p:nvGrpSpPr>
          <p:grpSpPr>
            <a:xfrm>
              <a:off x="-30503" y="536"/>
              <a:ext cx="12253003" cy="6857465"/>
              <a:chOff x="-30503" y="536"/>
              <a:chExt cx="12253003" cy="6857465"/>
            </a:xfrm>
          </p:grpSpPr>
          <p:grpSp>
            <p:nvGrpSpPr>
              <p:cNvPr id="5" name="Groupe 4"/>
              <p:cNvGrpSpPr/>
              <p:nvPr/>
            </p:nvGrpSpPr>
            <p:grpSpPr>
              <a:xfrm>
                <a:off x="-30503" y="536"/>
                <a:ext cx="12253003" cy="6857465"/>
                <a:chOff x="-30503" y="536"/>
                <a:chExt cx="12253003" cy="6857465"/>
              </a:xfrm>
            </p:grpSpPr>
            <p:pic>
              <p:nvPicPr>
                <p:cNvPr id="7" name="Image 6"/>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t="9737" b="5872"/>
                <a:stretch/>
              </p:blipFill>
              <p:spPr>
                <a:xfrm>
                  <a:off x="-1" y="536"/>
                  <a:ext cx="12192001" cy="6853885"/>
                </a:xfrm>
                <a:prstGeom prst="rect">
                  <a:avLst/>
                </a:prstGeom>
              </p:spPr>
            </p:pic>
            <p:sp>
              <p:nvSpPr>
                <p:cNvPr id="10" name="Rectangle 9"/>
                <p:cNvSpPr/>
                <p:nvPr/>
              </p:nvSpPr>
              <p:spPr>
                <a:xfrm>
                  <a:off x="-1" y="5704115"/>
                  <a:ext cx="12192001" cy="1153886"/>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3" y="5771090"/>
                  <a:ext cx="12253003" cy="1019935"/>
                </a:xfrm>
                <a:prstGeom prst="rect">
                  <a:avLst/>
                </a:prstGeom>
              </p:spPr>
            </p:pic>
          </p:grpSp>
          <p:sp>
            <p:nvSpPr>
              <p:cNvPr id="16" name="Titre 1"/>
              <p:cNvSpPr txBox="1">
                <a:spLocks/>
              </p:cNvSpPr>
              <p:nvPr/>
            </p:nvSpPr>
            <p:spPr>
              <a:xfrm>
                <a:off x="404957" y="300738"/>
                <a:ext cx="7758740"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3500" dirty="0" smtClean="0">
                    <a:ln>
                      <a:solidFill>
                        <a:srgbClr val="FF0000"/>
                      </a:solidFill>
                    </a:ln>
                    <a:solidFill>
                      <a:schemeClr val="bg1"/>
                    </a:solidFill>
                    <a:latin typeface="Impact" panose="020B0806030902050204" pitchFamily="34" charset="0"/>
                  </a:rPr>
                  <a:t>RAID IN FRANCE – 11th Edition</a:t>
                </a:r>
              </a:p>
              <a:p>
                <a:pPr algn="l"/>
                <a:r>
                  <a:rPr lang="fr-FR" sz="5500" dirty="0" smtClean="0">
                    <a:ln>
                      <a:solidFill>
                        <a:schemeClr val="bg1"/>
                      </a:solidFill>
                    </a:ln>
                    <a:solidFill>
                      <a:srgbClr val="CC0000"/>
                    </a:solidFill>
                    <a:latin typeface="Impact" panose="020B0806030902050204" pitchFamily="34" charset="0"/>
                  </a:rPr>
                  <a:t>MONT BLANC – SAVOIE – 23 </a:t>
                </a:r>
                <a:r>
                  <a:rPr lang="fr-FR" sz="5500" dirty="0" err="1" smtClean="0">
                    <a:ln>
                      <a:solidFill>
                        <a:schemeClr val="bg1"/>
                      </a:solidFill>
                    </a:ln>
                    <a:solidFill>
                      <a:srgbClr val="CC0000"/>
                    </a:solidFill>
                    <a:latin typeface="Impact" panose="020B0806030902050204" pitchFamily="34" charset="0"/>
                  </a:rPr>
                  <a:t>june</a:t>
                </a:r>
                <a:r>
                  <a:rPr lang="fr-FR" sz="5500" dirty="0" smtClean="0">
                    <a:ln>
                      <a:solidFill>
                        <a:schemeClr val="bg1"/>
                      </a:solidFill>
                    </a:ln>
                    <a:solidFill>
                      <a:srgbClr val="CC0000"/>
                    </a:solidFill>
                    <a:latin typeface="Impact" panose="020B0806030902050204" pitchFamily="34" charset="0"/>
                  </a:rPr>
                  <a:t> to 2 </a:t>
                </a:r>
                <a:r>
                  <a:rPr lang="fr-FR" sz="5500" dirty="0" err="1" smtClean="0">
                    <a:ln>
                      <a:solidFill>
                        <a:schemeClr val="bg1"/>
                      </a:solidFill>
                    </a:ln>
                    <a:solidFill>
                      <a:srgbClr val="CC0000"/>
                    </a:solidFill>
                    <a:latin typeface="Impact" panose="020B0806030902050204" pitchFamily="34" charset="0"/>
                  </a:rPr>
                  <a:t>july</a:t>
                </a:r>
                <a:r>
                  <a:rPr lang="fr-FR" sz="5500" dirty="0" smtClean="0">
                    <a:ln>
                      <a:solidFill>
                        <a:schemeClr val="bg1"/>
                      </a:solidFill>
                    </a:ln>
                    <a:solidFill>
                      <a:srgbClr val="CC0000"/>
                    </a:solidFill>
                    <a:latin typeface="Impact" panose="020B0806030902050204" pitchFamily="34" charset="0"/>
                  </a:rPr>
                  <a:t> 2021</a:t>
                </a:r>
                <a:endParaRPr lang="fr-FR" sz="5500" dirty="0">
                  <a:ln>
                    <a:solidFill>
                      <a:schemeClr val="bg1"/>
                    </a:solidFill>
                  </a:ln>
                  <a:solidFill>
                    <a:srgbClr val="CC0000"/>
                  </a:solidFill>
                  <a:latin typeface="Impact" panose="020B0806030902050204" pitchFamily="34" charset="0"/>
                </a:endParaRPr>
              </a:p>
            </p:txBody>
          </p:sp>
          <p:sp>
            <p:nvSpPr>
              <p:cNvPr id="2" name="Rectangle 1"/>
              <p:cNvSpPr/>
              <p:nvPr/>
            </p:nvSpPr>
            <p:spPr>
              <a:xfrm>
                <a:off x="4945292" y="1088643"/>
                <a:ext cx="2715898" cy="45719"/>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726" y="236296"/>
              <a:ext cx="689138" cy="128883"/>
            </a:xfrm>
            <a:prstGeom prst="rect">
              <a:avLst/>
            </a:prstGeom>
          </p:spPr>
        </p:pic>
      </p:grpSp>
      <p:sp>
        <p:nvSpPr>
          <p:cNvPr id="14" name="Titre 1"/>
          <p:cNvSpPr txBox="1">
            <a:spLocks/>
          </p:cNvSpPr>
          <p:nvPr/>
        </p:nvSpPr>
        <p:spPr>
          <a:xfrm>
            <a:off x="418944" y="5455737"/>
            <a:ext cx="12192000" cy="988192"/>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smtClean="0">
                <a:ln w="28575">
                  <a:noFill/>
                </a:ln>
                <a:solidFill>
                  <a:srgbClr val="CC0000"/>
                </a:solidFill>
                <a:latin typeface="Marker Felt"/>
                <a:cs typeface="Marker Felt"/>
              </a:rPr>
              <a:t>Team Name</a:t>
            </a:r>
            <a:endParaRPr lang="fr-FR" sz="3600" b="1" dirty="0">
              <a:ln w="28575">
                <a:noFill/>
              </a:ln>
              <a:solidFill>
                <a:srgbClr val="CC0000"/>
              </a:solidFill>
              <a:latin typeface="Marker Felt"/>
              <a:cs typeface="Marker Felt"/>
            </a:endParaRPr>
          </a:p>
        </p:txBody>
      </p:sp>
    </p:spTree>
    <p:extLst>
      <p:ext uri="{BB962C8B-B14F-4D97-AF65-F5344CB8AC3E}">
        <p14:creationId xmlns:p14="http://schemas.microsoft.com/office/powerpoint/2010/main" val="7766404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66082" y="0"/>
            <a:ext cx="11925918" cy="6858000"/>
            <a:chOff x="266083" y="0"/>
            <a:chExt cx="11925918" cy="685800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6686" r="28233"/>
            <a:stretch/>
          </p:blipFill>
          <p:spPr>
            <a:xfrm>
              <a:off x="7553325" y="0"/>
              <a:ext cx="4638676" cy="6858000"/>
            </a:xfrm>
            <a:prstGeom prst="rect">
              <a:avLst/>
            </a:prstGeom>
          </p:spPr>
        </p:pic>
        <p:sp>
          <p:nvSpPr>
            <p:cNvPr id="5" name="Triangle rectangle 4"/>
            <p:cNvSpPr/>
            <p:nvPr/>
          </p:nvSpPr>
          <p:spPr>
            <a:xfrm flipH="1">
              <a:off x="11239499" y="3314701"/>
              <a:ext cx="952501" cy="354329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flipH="1">
              <a:off x="7538839" y="0"/>
              <a:ext cx="1842106" cy="685799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087345" y="452627"/>
              <a:ext cx="4694706" cy="584775"/>
            </a:xfrm>
            <a:prstGeom prst="rect">
              <a:avLst/>
            </a:prstGeom>
            <a:noFill/>
          </p:spPr>
          <p:txBody>
            <a:bodyPr wrap="square" rtlCol="0">
              <a:spAutoFit/>
            </a:bodyPr>
            <a:lstStyle/>
            <a:p>
              <a:pPr algn="r"/>
              <a:r>
                <a:rPr lang="fr-FR" sz="3200" dirty="0">
                  <a:solidFill>
                    <a:srgbClr val="CC0000"/>
                  </a:solidFill>
                  <a:latin typeface="Impact" panose="020B0806030902050204" pitchFamily="34" charset="0"/>
                </a:rPr>
                <a:t>OUR SPONSORSHIP OFFER</a:t>
              </a:r>
            </a:p>
          </p:txBody>
        </p:sp>
        <p:sp>
          <p:nvSpPr>
            <p:cNvPr id="8" name="Rectangle 7"/>
            <p:cNvSpPr/>
            <p:nvPr/>
          </p:nvSpPr>
          <p:spPr>
            <a:xfrm>
              <a:off x="4111192" y="1041710"/>
              <a:ext cx="4694706"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0" name="ZoneTexte 9"/>
            <p:cNvSpPr txBox="1"/>
            <p:nvPr/>
          </p:nvSpPr>
          <p:spPr>
            <a:xfrm>
              <a:off x="6035814" y="1860775"/>
              <a:ext cx="1784820" cy="400110"/>
            </a:xfrm>
            <a:prstGeom prst="rect">
              <a:avLst/>
            </a:prstGeom>
            <a:noFill/>
          </p:spPr>
          <p:txBody>
            <a:bodyPr wrap="square" rtlCol="0">
              <a:spAutoFit/>
            </a:bodyPr>
            <a:lstStyle/>
            <a:p>
              <a:pPr algn="r"/>
              <a:r>
                <a:rPr lang="fr-FR" sz="2000" dirty="0" smtClean="0">
                  <a:latin typeface="Impact" panose="020B0806030902050204" pitchFamily="34" charset="0"/>
                </a:rPr>
                <a:t>DIGITAL</a:t>
              </a:r>
              <a:endParaRPr lang="fr-FR" sz="2000" dirty="0">
                <a:latin typeface="Impact" panose="020B0806030902050204" pitchFamily="34" charset="0"/>
              </a:endParaRPr>
            </a:p>
          </p:txBody>
        </p:sp>
        <p:sp>
          <p:nvSpPr>
            <p:cNvPr id="11" name="Rectangle 10"/>
            <p:cNvSpPr/>
            <p:nvPr/>
          </p:nvSpPr>
          <p:spPr>
            <a:xfrm rot="10800000" flipV="1">
              <a:off x="6035813" y="2239516"/>
              <a:ext cx="1784820"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74934" y="4412168"/>
              <a:ext cx="5625933" cy="400110"/>
            </a:xfrm>
            <a:prstGeom prst="rect">
              <a:avLst/>
            </a:prstGeom>
            <a:noFill/>
          </p:spPr>
          <p:txBody>
            <a:bodyPr wrap="square" rtlCol="0">
              <a:spAutoFit/>
            </a:bodyPr>
            <a:lstStyle/>
            <a:p>
              <a:r>
                <a:rPr lang="fr-FR" sz="2000" dirty="0" smtClean="0">
                  <a:latin typeface="Impact" panose="020B0806030902050204" pitchFamily="34" charset="0"/>
                </a:rPr>
                <a:t>OTHER</a:t>
              </a:r>
              <a:endParaRPr lang="fr-FR" sz="2000" dirty="0">
                <a:latin typeface="Impact" panose="020B0806030902050204" pitchFamily="34" charset="0"/>
              </a:endParaRPr>
            </a:p>
          </p:txBody>
        </p:sp>
        <p:sp>
          <p:nvSpPr>
            <p:cNvPr id="13" name="Rectangle 12"/>
            <p:cNvSpPr/>
            <p:nvPr/>
          </p:nvSpPr>
          <p:spPr>
            <a:xfrm rot="10800000" flipV="1">
              <a:off x="910599" y="4812278"/>
              <a:ext cx="1192614"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339987" y="5000624"/>
              <a:ext cx="4695826" cy="1569660"/>
            </a:xfrm>
            <a:prstGeom prst="rect">
              <a:avLst/>
            </a:prstGeom>
            <a:noFill/>
          </p:spPr>
          <p:txBody>
            <a:bodyPr wrap="square" rtlCol="0">
              <a:spAutoFit/>
            </a:bodyPr>
            <a:lstStyle/>
            <a:p>
              <a:r>
                <a:rPr lang="en-US" sz="1200" b="1" dirty="0">
                  <a:latin typeface="Carlito" panose="020F0502020204030204" pitchFamily="34" charset="0"/>
                  <a:cs typeface="Carlito" panose="020F0502020204030204" pitchFamily="34" charset="0"/>
                </a:rPr>
                <a:t>your explanations and prices here…</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Jlkshusomhipj^ùmjk^ùmoqkzo^kioejiehnfuioehnvsiphjnsiphjniô^Jlkshusomhipj^ùmjk^ùmoqkzo^kioejiehnfuioehnvsiphjnsiphjniô^xiiieeJlkshusomhipj^ùmjk^ùmoqkzo^kioejiehnfuioehnvsiphjnsiphjniô^Jlkshusomhipj^ùmjk^ùmoqkzo^kioejiehnfuioehnvsiphjnsiphjniô^xiiieee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sp>
          <p:nvSpPr>
            <p:cNvPr id="16" name="ZoneTexte 15"/>
            <p:cNvSpPr txBox="1"/>
            <p:nvPr/>
          </p:nvSpPr>
          <p:spPr>
            <a:xfrm>
              <a:off x="3482850" y="2304266"/>
              <a:ext cx="7022512" cy="1384995"/>
            </a:xfrm>
            <a:prstGeom prst="rect">
              <a:avLst/>
            </a:prstGeom>
            <a:noFill/>
          </p:spPr>
          <p:txBody>
            <a:bodyPr wrap="square" rtlCol="0">
              <a:spAutoFit/>
            </a:bodyPr>
            <a:lstStyle/>
            <a:p>
              <a:r>
                <a:rPr lang="en-US" sz="1200" b="1" dirty="0">
                  <a:latin typeface="Carlito" panose="020F0502020204030204" pitchFamily="34" charset="0"/>
                  <a:cs typeface="Carlito" panose="020F0502020204030204" pitchFamily="34" charset="0"/>
                </a:rPr>
                <a:t>your explanations and prices here…</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Jlkshusomhipj^ùmjk^ùmoqkzo^kioejiehnfuioehnvsiphjnsiphjniô^xiiieeee 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1413026" y="6298631"/>
              <a:ext cx="702957" cy="454226"/>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
        <p:nvSpPr>
          <p:cNvPr id="15" name="Espace réservé pour une image  14"/>
          <p:cNvSpPr>
            <a:spLocks noGrp="1"/>
          </p:cNvSpPr>
          <p:nvPr>
            <p:ph type="pic" idx="1"/>
          </p:nvPr>
        </p:nvSpPr>
        <p:spPr>
          <a:xfrm>
            <a:off x="378471" y="1796578"/>
            <a:ext cx="2857625" cy="2209366"/>
          </a:xfrm>
          <a:solidFill>
            <a:schemeClr val="accent1">
              <a:lumMod val="20000"/>
              <a:lumOff val="80000"/>
              <a:alpha val="72000"/>
            </a:schemeClr>
          </a:solidFill>
        </p:spPr>
      </p:sp>
    </p:spTree>
    <p:extLst>
      <p:ext uri="{BB962C8B-B14F-4D97-AF65-F5344CB8AC3E}">
        <p14:creationId xmlns:p14="http://schemas.microsoft.com/office/powerpoint/2010/main" val="26079303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0" y="0"/>
            <a:ext cx="12192000" cy="6923542"/>
            <a:chOff x="0" y="-48126"/>
            <a:chExt cx="12192000" cy="6923542"/>
          </a:xfrm>
        </p:grpSpPr>
        <p:pic>
          <p:nvPicPr>
            <p:cNvPr id="22"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48126"/>
              <a:ext cx="12192000" cy="690612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0" y="6457950"/>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p:cNvGrpSpPr/>
            <p:nvPr/>
          </p:nvGrpSpPr>
          <p:grpSpPr>
            <a:xfrm rot="20955494">
              <a:off x="377691" y="2910122"/>
              <a:ext cx="3247554" cy="2429023"/>
              <a:chOff x="7901264" y="914447"/>
              <a:chExt cx="2978332" cy="2290465"/>
            </a:xfrm>
            <a:effectLst>
              <a:outerShdw blurRad="50800" dist="38100" dir="8100000" sx="102000" sy="102000" algn="tr" rotWithShape="0">
                <a:prstClr val="black">
                  <a:alpha val="40000"/>
                </a:prstClr>
              </a:outerShdw>
            </a:effectLst>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5" r="12920"/>
              <a:stretch/>
            </p:blipFill>
            <p:spPr>
              <a:xfrm>
                <a:off x="7901264" y="914447"/>
                <a:ext cx="2978332" cy="2290465"/>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1405" y="996571"/>
                <a:ext cx="682845" cy="127706"/>
              </a:xfrm>
              <a:prstGeom prst="rect">
                <a:avLst/>
              </a:prstGeom>
            </p:spPr>
          </p:pic>
        </p:grpSp>
        <p:sp>
          <p:nvSpPr>
            <p:cNvPr id="26" name="Rectangle 25"/>
            <p:cNvSpPr/>
            <p:nvPr/>
          </p:nvSpPr>
          <p:spPr>
            <a:xfrm>
              <a:off x="4238007" y="5713366"/>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rotWithShape="1">
            <a:blip r:embed="rId5" cstate="print">
              <a:extLst>
                <a:ext uri="{28A0092B-C50C-407E-A947-70E740481C1C}">
                  <a14:useLocalDpi xmlns:a14="http://schemas.microsoft.com/office/drawing/2010/main" val="0"/>
                </a:ext>
              </a:extLst>
            </a:blip>
            <a:srcRect r="68923"/>
            <a:stretch/>
          </p:blipFill>
          <p:spPr>
            <a:xfrm>
              <a:off x="4238007" y="5804840"/>
              <a:ext cx="3713934" cy="996010"/>
            </a:xfrm>
            <a:prstGeom prst="rect">
              <a:avLst/>
            </a:prstGeom>
          </p:spPr>
        </p:pic>
        <p:sp>
          <p:nvSpPr>
            <p:cNvPr id="27" name="Rectangle 26"/>
            <p:cNvSpPr/>
            <p:nvPr/>
          </p:nvSpPr>
          <p:spPr>
            <a:xfrm rot="21403330">
              <a:off x="555067" y="393618"/>
              <a:ext cx="2435442" cy="1533187"/>
            </a:xfrm>
            <a:prstGeom prst="rect">
              <a:avLst/>
            </a:prstGeom>
            <a:solidFill>
              <a:schemeClr val="bg1"/>
            </a:solidFill>
            <a:ln>
              <a:solidFill>
                <a:schemeClr val="bg1"/>
              </a:solidFill>
            </a:ln>
            <a:effectLst>
              <a:outerShdw blurRad="508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p:cNvGrpSpPr/>
            <p:nvPr/>
          </p:nvGrpSpPr>
          <p:grpSpPr>
            <a:xfrm rot="421348">
              <a:off x="10335991" y="4870074"/>
              <a:ext cx="1392997" cy="1344188"/>
              <a:chOff x="5892361" y="1043673"/>
              <a:chExt cx="1392997" cy="1344188"/>
            </a:xfrm>
          </p:grpSpPr>
          <p:sp>
            <p:nvSpPr>
              <p:cNvPr id="14" name="Ellipse 13"/>
              <p:cNvSpPr/>
              <p:nvPr/>
            </p:nvSpPr>
            <p:spPr>
              <a:xfrm>
                <a:off x="5892362" y="1054893"/>
                <a:ext cx="1392996" cy="13155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2361" y="1043673"/>
                <a:ext cx="1392997" cy="1344188"/>
              </a:xfrm>
              <a:prstGeom prst="ellipse">
                <a:avLst/>
              </a:prstGeom>
              <a:ln w="63500" cap="rnd">
                <a:solidFill>
                  <a:srgbClr val="333333"/>
                </a:solidFill>
              </a:ln>
              <a:effectLst>
                <a:outerShdw blurRad="50800" dist="38100" dir="8100000" sx="102000" sy="102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30" name="Groupe 29"/>
            <p:cNvGrpSpPr/>
            <p:nvPr/>
          </p:nvGrpSpPr>
          <p:grpSpPr>
            <a:xfrm rot="431024">
              <a:off x="8571182" y="708139"/>
              <a:ext cx="2476466" cy="3684823"/>
              <a:chOff x="5426291" y="2324787"/>
              <a:chExt cx="2285666" cy="3434316"/>
            </a:xfrm>
            <a:effectLst>
              <a:outerShdw blurRad="50800" dist="38100" dir="8100000" sx="102000" sy="102000" algn="tr" rotWithShape="0">
                <a:prstClr val="black">
                  <a:alpha val="40000"/>
                </a:prstClr>
              </a:outerShdw>
            </a:effectLst>
          </p:grpSpPr>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6291" y="2324787"/>
                <a:ext cx="2285666" cy="3434316"/>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346" y="2424096"/>
                <a:ext cx="682845" cy="127706"/>
              </a:xfrm>
              <a:prstGeom prst="rect">
                <a:avLst/>
              </a:prstGeom>
            </p:spPr>
          </p:pic>
        </p:grpSp>
        <p:pic>
          <p:nvPicPr>
            <p:cNvPr id="47" name="Imag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618340">
              <a:off x="1539193" y="2893538"/>
              <a:ext cx="486160" cy="425247"/>
            </a:xfrm>
            <a:prstGeom prst="rect">
              <a:avLst/>
            </a:prstGeom>
          </p:spPr>
        </p:pic>
        <p:pic>
          <p:nvPicPr>
            <p:cNvPr id="48" name="Imag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19836">
              <a:off x="9809662" y="696060"/>
              <a:ext cx="521294" cy="407479"/>
            </a:xfrm>
            <a:prstGeom prst="rect">
              <a:avLst/>
            </a:prstGeom>
          </p:spPr>
        </p:pic>
        <p:pic>
          <p:nvPicPr>
            <p:cNvPr id="5" name="Image 4"/>
            <p:cNvPicPr>
              <a:picLocks noChangeAspect="1"/>
            </p:cNvPicPr>
            <p:nvPr/>
          </p:nvPicPr>
          <p:blipFill>
            <a:blip r:embed="rId10"/>
            <a:stretch>
              <a:fillRect/>
            </a:stretch>
          </p:blipFill>
          <p:spPr>
            <a:xfrm rot="21334963">
              <a:off x="745860" y="575521"/>
              <a:ext cx="2000980" cy="1233429"/>
            </a:xfrm>
            <a:prstGeom prst="rect">
              <a:avLst/>
            </a:prstGeom>
          </p:spPr>
        </p:pic>
        <p:pic>
          <p:nvPicPr>
            <p:cNvPr id="46" name="Imag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19836">
              <a:off x="1247679" y="314282"/>
              <a:ext cx="521294" cy="407479"/>
            </a:xfrm>
            <a:prstGeom prst="rect">
              <a:avLst/>
            </a:prstGeom>
          </p:spPr>
        </p:pic>
        <p:grpSp>
          <p:nvGrpSpPr>
            <p:cNvPr id="10" name="Groupe 9"/>
            <p:cNvGrpSpPr/>
            <p:nvPr/>
          </p:nvGrpSpPr>
          <p:grpSpPr>
            <a:xfrm>
              <a:off x="3816543" y="14896"/>
              <a:ext cx="4054950" cy="5494589"/>
              <a:chOff x="3816543" y="14896"/>
              <a:chExt cx="4054950" cy="5494589"/>
            </a:xfrm>
          </p:grpSpPr>
          <p:pic>
            <p:nvPicPr>
              <p:cNvPr id="1026" name="Picture 2" descr="Image gratuite sur Pixabay - L'Éducation, Bloc Notes, Page | Images  gratuites, Bloc, P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6543" y="155756"/>
                <a:ext cx="3852174" cy="53537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17240" y="1055643"/>
                <a:ext cx="1770192" cy="261610"/>
              </a:xfrm>
              <a:prstGeom prst="rect">
                <a:avLst/>
              </a:prstGeom>
              <a:noFill/>
            </p:spPr>
            <p:txBody>
              <a:bodyPr wrap="square" rtlCol="0">
                <a:spAutoFit/>
              </a:bodyPr>
              <a:lstStyle/>
              <a:p>
                <a:r>
                  <a:rPr lang="fr-FR" sz="1100" dirty="0" smtClean="0">
                    <a:latin typeface="Marker Felt"/>
                    <a:cs typeface="Marker Felt"/>
                  </a:rPr>
                  <a:t>registration </a:t>
                </a:r>
                <a:r>
                  <a:rPr lang="fr-FR" sz="1100" dirty="0" err="1">
                    <a:latin typeface="Marker Felt"/>
                    <a:cs typeface="Marker Felt"/>
                  </a:rPr>
                  <a:t>cost</a:t>
                </a:r>
                <a:endParaRPr lang="fr-FR" sz="1100" dirty="0" smtClean="0">
                  <a:latin typeface="Marker Felt"/>
                  <a:cs typeface="Marker Felt"/>
                </a:endParaRPr>
              </a:p>
            </p:txBody>
          </p:sp>
          <p:sp>
            <p:nvSpPr>
              <p:cNvPr id="34" name="ZoneTexte 33"/>
              <p:cNvSpPr txBox="1"/>
              <p:nvPr/>
            </p:nvSpPr>
            <p:spPr>
              <a:xfrm>
                <a:off x="4560215" y="1918159"/>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pic>
            <p:nvPicPr>
              <p:cNvPr id="36" name="Picture 2" descr="fleche rouge — Rebecq - La Commu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6160">
                <a:off x="4603338" y="3661998"/>
                <a:ext cx="575705" cy="575705"/>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p:cNvSpPr txBox="1"/>
              <p:nvPr/>
            </p:nvSpPr>
            <p:spPr>
              <a:xfrm rot="30766">
                <a:off x="5135902" y="3699277"/>
                <a:ext cx="2735591" cy="461665"/>
              </a:xfrm>
              <a:prstGeom prst="rect">
                <a:avLst/>
              </a:prstGeom>
              <a:noFill/>
            </p:spPr>
            <p:txBody>
              <a:bodyPr wrap="square" rtlCol="0">
                <a:spAutoFit/>
              </a:bodyPr>
              <a:lstStyle/>
              <a:p>
                <a:r>
                  <a:rPr lang="fr-FR" sz="2400" b="1" u="sng" dirty="0">
                    <a:latin typeface="Marker Felt"/>
                    <a:cs typeface="Marker Felt"/>
                  </a:rPr>
                  <a:t>t</a:t>
                </a:r>
                <a:r>
                  <a:rPr lang="fr-FR" sz="2400" b="1" u="sng" dirty="0" smtClean="0">
                    <a:latin typeface="Marker Felt"/>
                    <a:cs typeface="Marker Felt"/>
                  </a:rPr>
                  <a:t>otal</a:t>
                </a:r>
                <a:r>
                  <a:rPr lang="fr-FR" sz="2400" b="1" dirty="0" smtClean="0">
                    <a:latin typeface="Marker Felt"/>
                    <a:cs typeface="Marker Felt"/>
                  </a:rPr>
                  <a:t>: 00000 €</a:t>
                </a:r>
              </a:p>
            </p:txBody>
          </p:sp>
          <p:sp>
            <p:nvSpPr>
              <p:cNvPr id="39" name="ZoneTexte 38"/>
              <p:cNvSpPr txBox="1"/>
              <p:nvPr/>
            </p:nvSpPr>
            <p:spPr>
              <a:xfrm>
                <a:off x="6159148" y="1044260"/>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44" name="ZoneTexte 43"/>
              <p:cNvSpPr txBox="1"/>
              <p:nvPr/>
            </p:nvSpPr>
            <p:spPr>
              <a:xfrm>
                <a:off x="5978895" y="330479"/>
                <a:ext cx="1490185" cy="523220"/>
              </a:xfrm>
              <a:prstGeom prst="rect">
                <a:avLst/>
              </a:prstGeom>
              <a:noFill/>
            </p:spPr>
            <p:txBody>
              <a:bodyPr wrap="square" rtlCol="0">
                <a:spAutoFit/>
              </a:bodyPr>
              <a:lstStyle/>
              <a:p>
                <a:pPr algn="r"/>
                <a:r>
                  <a:rPr lang="fr-FR" sz="2800" dirty="0" smtClean="0">
                    <a:solidFill>
                      <a:srgbClr val="CC0000"/>
                    </a:solidFill>
                    <a:latin typeface="Marker Felt"/>
                    <a:cs typeface="Marker Felt"/>
                  </a:rPr>
                  <a:t>BUDGET</a:t>
                </a:r>
              </a:p>
            </p:txBody>
          </p:sp>
          <p:pic>
            <p:nvPicPr>
              <p:cNvPr id="45" name="Imag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0764" y="14896"/>
                <a:ext cx="372883" cy="610954"/>
              </a:xfrm>
              <a:prstGeom prst="rect">
                <a:avLst/>
              </a:prstGeom>
            </p:spPr>
          </p:pic>
          <p:sp>
            <p:nvSpPr>
              <p:cNvPr id="42" name="ZoneTexte 41"/>
              <p:cNvSpPr txBox="1"/>
              <p:nvPr/>
            </p:nvSpPr>
            <p:spPr>
              <a:xfrm>
                <a:off x="4513689" y="1234698"/>
                <a:ext cx="1770192" cy="261610"/>
              </a:xfrm>
              <a:prstGeom prst="rect">
                <a:avLst/>
              </a:prstGeom>
              <a:noFill/>
            </p:spPr>
            <p:txBody>
              <a:bodyPr wrap="square" rtlCol="0">
                <a:spAutoFit/>
              </a:bodyPr>
              <a:lstStyle/>
              <a:p>
                <a:r>
                  <a:rPr lang="fr-FR" sz="1100" dirty="0" smtClean="0">
                    <a:latin typeface="Marker Felt"/>
                    <a:cs typeface="Marker Felt"/>
                  </a:rPr>
                  <a:t>accommodation</a:t>
                </a:r>
                <a:endParaRPr lang="fr-FR" sz="1100" dirty="0">
                  <a:latin typeface="Marker Felt"/>
                  <a:cs typeface="Marker Felt"/>
                </a:endParaRPr>
              </a:p>
            </p:txBody>
          </p:sp>
          <p:sp>
            <p:nvSpPr>
              <p:cNvPr id="43" name="ZoneTexte 42"/>
              <p:cNvSpPr txBox="1"/>
              <p:nvPr/>
            </p:nvSpPr>
            <p:spPr>
              <a:xfrm>
                <a:off x="4513689" y="1414981"/>
                <a:ext cx="1770192" cy="261610"/>
              </a:xfrm>
              <a:prstGeom prst="rect">
                <a:avLst/>
              </a:prstGeom>
              <a:noFill/>
            </p:spPr>
            <p:txBody>
              <a:bodyPr wrap="square" rtlCol="0">
                <a:spAutoFit/>
              </a:bodyPr>
              <a:lstStyle/>
              <a:p>
                <a:r>
                  <a:rPr lang="fr-FR" sz="1100" dirty="0">
                    <a:latin typeface="Marker Felt"/>
                    <a:cs typeface="Marker Felt"/>
                  </a:rPr>
                  <a:t>transport</a:t>
                </a:r>
                <a:endParaRPr lang="fr-FR" sz="1100" dirty="0" smtClean="0">
                  <a:latin typeface="Marker Felt"/>
                  <a:cs typeface="Marker Felt"/>
                </a:endParaRPr>
              </a:p>
            </p:txBody>
          </p:sp>
          <p:sp>
            <p:nvSpPr>
              <p:cNvPr id="49" name="ZoneTexte 48"/>
              <p:cNvSpPr txBox="1"/>
              <p:nvPr/>
            </p:nvSpPr>
            <p:spPr>
              <a:xfrm>
                <a:off x="4521026" y="1580666"/>
                <a:ext cx="1770192" cy="261610"/>
              </a:xfrm>
              <a:prstGeom prst="rect">
                <a:avLst/>
              </a:prstGeom>
              <a:noFill/>
            </p:spPr>
            <p:txBody>
              <a:bodyPr wrap="square" rtlCol="0">
                <a:spAutoFit/>
              </a:bodyPr>
              <a:lstStyle/>
              <a:p>
                <a:r>
                  <a:rPr lang="fr-FR" sz="1100" dirty="0" err="1" smtClean="0">
                    <a:latin typeface="Marker Felt"/>
                    <a:cs typeface="Marker Felt"/>
                  </a:rPr>
                  <a:t>material</a:t>
                </a:r>
                <a:r>
                  <a:rPr lang="fr-FR" sz="1100" dirty="0" smtClean="0">
                    <a:latin typeface="Marker Felt"/>
                    <a:cs typeface="Marker Felt"/>
                  </a:rPr>
                  <a:t> </a:t>
                </a:r>
                <a:r>
                  <a:rPr lang="fr-FR" sz="1100" dirty="0" err="1">
                    <a:latin typeface="Marker Felt"/>
                    <a:cs typeface="Marker Felt"/>
                  </a:rPr>
                  <a:t>purchase</a:t>
                </a:r>
                <a:endParaRPr lang="fr-FR" sz="1100" dirty="0">
                  <a:latin typeface="Marker Felt"/>
                  <a:cs typeface="Marker Felt"/>
                </a:endParaRPr>
              </a:p>
            </p:txBody>
          </p:sp>
          <p:sp>
            <p:nvSpPr>
              <p:cNvPr id="50" name="ZoneTexte 49"/>
              <p:cNvSpPr txBox="1"/>
              <p:nvPr/>
            </p:nvSpPr>
            <p:spPr>
              <a:xfrm>
                <a:off x="4557399" y="2097724"/>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1" name="ZoneTexte 50"/>
              <p:cNvSpPr txBox="1"/>
              <p:nvPr/>
            </p:nvSpPr>
            <p:spPr>
              <a:xfrm>
                <a:off x="4556109" y="2286799"/>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2" name="ZoneTexte 51"/>
              <p:cNvSpPr txBox="1"/>
              <p:nvPr/>
            </p:nvSpPr>
            <p:spPr>
              <a:xfrm>
                <a:off x="4550311" y="2454259"/>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3" name="ZoneTexte 52"/>
              <p:cNvSpPr txBox="1"/>
              <p:nvPr/>
            </p:nvSpPr>
            <p:spPr>
              <a:xfrm>
                <a:off x="4536542" y="2642214"/>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4" name="ZoneTexte 53"/>
              <p:cNvSpPr txBox="1"/>
              <p:nvPr/>
            </p:nvSpPr>
            <p:spPr>
              <a:xfrm>
                <a:off x="4536262" y="2820055"/>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5" name="ZoneTexte 54"/>
              <p:cNvSpPr txBox="1"/>
              <p:nvPr/>
            </p:nvSpPr>
            <p:spPr>
              <a:xfrm>
                <a:off x="4548690" y="2989544"/>
                <a:ext cx="1770192" cy="261610"/>
              </a:xfrm>
              <a:prstGeom prst="rect">
                <a:avLst/>
              </a:prstGeom>
              <a:noFill/>
            </p:spPr>
            <p:txBody>
              <a:bodyPr wrap="square" rtlCol="0">
                <a:spAutoFit/>
              </a:bodyPr>
              <a:lstStyle/>
              <a:p>
                <a:r>
                  <a:rPr lang="fr-FR" sz="1100" dirty="0" err="1">
                    <a:latin typeface="Marker Felt"/>
                    <a:cs typeface="Marker Felt"/>
                  </a:rPr>
                  <a:t>other</a:t>
                </a:r>
                <a:endParaRPr lang="fr-FR" sz="1100" dirty="0">
                  <a:latin typeface="Marker Felt"/>
                  <a:cs typeface="Marker Felt"/>
                </a:endParaRPr>
              </a:p>
            </p:txBody>
          </p:sp>
          <p:sp>
            <p:nvSpPr>
              <p:cNvPr id="56" name="ZoneTexte 55"/>
              <p:cNvSpPr txBox="1"/>
              <p:nvPr/>
            </p:nvSpPr>
            <p:spPr>
              <a:xfrm>
                <a:off x="4528363" y="1753586"/>
                <a:ext cx="1770192" cy="261610"/>
              </a:xfrm>
              <a:prstGeom prst="rect">
                <a:avLst/>
              </a:prstGeom>
              <a:noFill/>
            </p:spPr>
            <p:txBody>
              <a:bodyPr wrap="square" rtlCol="0">
                <a:spAutoFit/>
              </a:bodyPr>
              <a:lstStyle/>
              <a:p>
                <a:r>
                  <a:rPr lang="fr-FR" sz="1100" dirty="0" err="1" smtClean="0">
                    <a:latin typeface="Marker Felt"/>
                    <a:cs typeface="Marker Felt"/>
                  </a:rPr>
                  <a:t>other</a:t>
                </a:r>
                <a:endParaRPr lang="fr-FR" sz="1100" dirty="0" smtClean="0">
                  <a:latin typeface="Marker Felt"/>
                  <a:cs typeface="Marker Felt"/>
                </a:endParaRPr>
              </a:p>
            </p:txBody>
          </p:sp>
          <p:pic>
            <p:nvPicPr>
              <p:cNvPr id="6"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84459">
                <a:off x="6207525" y="4508226"/>
                <a:ext cx="1131920" cy="853362"/>
              </a:xfrm>
              <a:prstGeom prst="rect">
                <a:avLst/>
              </a:prstGeom>
            </p:spPr>
          </p:pic>
          <p:sp>
            <p:nvSpPr>
              <p:cNvPr id="57" name="ZoneTexte 56"/>
              <p:cNvSpPr txBox="1"/>
              <p:nvPr/>
            </p:nvSpPr>
            <p:spPr>
              <a:xfrm>
                <a:off x="6155339" y="1196272"/>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58" name="ZoneTexte 57"/>
              <p:cNvSpPr txBox="1"/>
              <p:nvPr/>
            </p:nvSpPr>
            <p:spPr>
              <a:xfrm>
                <a:off x="6121735" y="1375523"/>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59" name="ZoneTexte 58"/>
              <p:cNvSpPr txBox="1"/>
              <p:nvPr/>
            </p:nvSpPr>
            <p:spPr>
              <a:xfrm>
                <a:off x="6113025" y="1563701"/>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0" name="ZoneTexte 59"/>
              <p:cNvSpPr txBox="1"/>
              <p:nvPr/>
            </p:nvSpPr>
            <p:spPr>
              <a:xfrm>
                <a:off x="6106995" y="1750715"/>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1" name="ZoneTexte 60"/>
              <p:cNvSpPr txBox="1"/>
              <p:nvPr/>
            </p:nvSpPr>
            <p:spPr>
              <a:xfrm>
                <a:off x="6121735" y="1928296"/>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2" name="ZoneTexte 61"/>
              <p:cNvSpPr txBox="1"/>
              <p:nvPr/>
            </p:nvSpPr>
            <p:spPr>
              <a:xfrm>
                <a:off x="6121736" y="2098174"/>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3" name="ZoneTexte 62"/>
              <p:cNvSpPr txBox="1"/>
              <p:nvPr/>
            </p:nvSpPr>
            <p:spPr>
              <a:xfrm>
                <a:off x="6128942" y="2283883"/>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4" name="ZoneTexte 63"/>
              <p:cNvSpPr txBox="1"/>
              <p:nvPr/>
            </p:nvSpPr>
            <p:spPr>
              <a:xfrm>
                <a:off x="6128943" y="2455043"/>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5" name="ZoneTexte 64"/>
              <p:cNvSpPr txBox="1"/>
              <p:nvPr/>
            </p:nvSpPr>
            <p:spPr>
              <a:xfrm>
                <a:off x="6133364" y="2624905"/>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6" name="ZoneTexte 65"/>
              <p:cNvSpPr txBox="1"/>
              <p:nvPr/>
            </p:nvSpPr>
            <p:spPr>
              <a:xfrm>
                <a:off x="6136476" y="2803695"/>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sp>
            <p:nvSpPr>
              <p:cNvPr id="67" name="ZoneTexte 66"/>
              <p:cNvSpPr txBox="1"/>
              <p:nvPr/>
            </p:nvSpPr>
            <p:spPr>
              <a:xfrm>
                <a:off x="6136477" y="2981985"/>
                <a:ext cx="1309933" cy="261610"/>
              </a:xfrm>
              <a:prstGeom prst="rect">
                <a:avLst/>
              </a:prstGeom>
              <a:noFill/>
            </p:spPr>
            <p:txBody>
              <a:bodyPr wrap="square" rtlCol="0">
                <a:spAutoFit/>
              </a:bodyPr>
              <a:lstStyle/>
              <a:p>
                <a:pPr algn="r"/>
                <a:r>
                  <a:rPr lang="fr-FR" sz="1100" dirty="0" smtClean="0">
                    <a:latin typeface="Marker Felt"/>
                    <a:cs typeface="Marker Felt"/>
                  </a:rPr>
                  <a:t>000 €</a:t>
                </a:r>
              </a:p>
            </p:txBody>
          </p:sp>
        </p:grpSp>
      </p:grpSp>
    </p:spTree>
    <p:extLst>
      <p:ext uri="{BB962C8B-B14F-4D97-AF65-F5344CB8AC3E}">
        <p14:creationId xmlns:p14="http://schemas.microsoft.com/office/powerpoint/2010/main" val="3742980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0"/>
            <a:ext cx="14588958" cy="6858000"/>
            <a:chOff x="0" y="0"/>
            <a:chExt cx="14588958" cy="6858000"/>
          </a:xfrm>
        </p:grpSpPr>
        <p:sp>
          <p:nvSpPr>
            <p:cNvPr id="28" name="Rectangle 27"/>
            <p:cNvSpPr/>
            <p:nvPr/>
          </p:nvSpPr>
          <p:spPr>
            <a:xfrm>
              <a:off x="0" y="0"/>
              <a:ext cx="12192000" cy="6858000"/>
            </a:xfrm>
            <a:prstGeom prst="rect">
              <a:avLst/>
            </a:prstGeom>
            <a:solidFill>
              <a:schemeClr val="tx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0" y="6306665"/>
              <a:ext cx="5329882" cy="313038"/>
              <a:chOff x="0" y="5667632"/>
              <a:chExt cx="4069492" cy="313038"/>
            </a:xfrm>
          </p:grpSpPr>
          <p:cxnSp>
            <p:nvCxnSpPr>
              <p:cNvPr id="9" name="Connecteur droit 8"/>
              <p:cNvCxnSpPr/>
              <p:nvPr/>
            </p:nvCxnSpPr>
            <p:spPr>
              <a:xfrm flipV="1">
                <a:off x="0" y="5667632"/>
                <a:ext cx="4069492" cy="1"/>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0" y="5745892"/>
                <a:ext cx="3550508" cy="41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0" y="5828270"/>
                <a:ext cx="301504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0" y="5906530"/>
                <a:ext cx="250430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0" y="5976551"/>
                <a:ext cx="2034746" cy="41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e 20"/>
            <p:cNvGrpSpPr/>
            <p:nvPr/>
          </p:nvGrpSpPr>
          <p:grpSpPr>
            <a:xfrm>
              <a:off x="9440562" y="102285"/>
              <a:ext cx="2762762" cy="221133"/>
              <a:chOff x="0" y="5667632"/>
              <a:chExt cx="4078926" cy="221133"/>
            </a:xfrm>
          </p:grpSpPr>
          <p:cxnSp>
            <p:nvCxnSpPr>
              <p:cNvPr id="22" name="Connecteur droit 21"/>
              <p:cNvCxnSpPr/>
              <p:nvPr/>
            </p:nvCxnSpPr>
            <p:spPr>
              <a:xfrm flipV="1">
                <a:off x="0" y="5667632"/>
                <a:ext cx="4069492" cy="1"/>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28418" y="5721178"/>
                <a:ext cx="3550508" cy="4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1049975" y="5778842"/>
                <a:ext cx="30150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564663" y="5831101"/>
                <a:ext cx="2504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2017599" y="5884646"/>
                <a:ext cx="2034746" cy="41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ln>
              <a:noFill/>
            </a:ln>
            <a:effectLst>
              <a:glow rad="228600">
                <a:schemeClr val="accent3">
                  <a:satMod val="175000"/>
                  <a:alpha val="40000"/>
                </a:schemeClr>
              </a:glow>
              <a:outerShdw blurRad="50800" dist="38100" dir="8100000" sx="101000" sy="101000" algn="tr" rotWithShape="0">
                <a:prstClr val="black">
                  <a:alpha val="40000"/>
                </a:prstClr>
              </a:outerShdw>
            </a:effectLst>
          </p:spPr>
        </p:pic>
        <p:grpSp>
          <p:nvGrpSpPr>
            <p:cNvPr id="16" name="Groupe 15"/>
            <p:cNvGrpSpPr/>
            <p:nvPr/>
          </p:nvGrpSpPr>
          <p:grpSpPr>
            <a:xfrm>
              <a:off x="8484023" y="2305094"/>
              <a:ext cx="6104935" cy="2409780"/>
              <a:chOff x="8579273" y="2438444"/>
              <a:chExt cx="6104935" cy="2409780"/>
            </a:xfrm>
          </p:grpSpPr>
          <p:pic>
            <p:nvPicPr>
              <p:cNvPr id="8" name="Image 7"/>
              <p:cNvPicPr>
                <a:picLocks noChangeAspect="1"/>
              </p:cNvPicPr>
              <p:nvPr/>
            </p:nvPicPr>
            <p:blipFill>
              <a:blip r:embed="rId3"/>
              <a:stretch>
                <a:fillRect/>
              </a:stretch>
            </p:blipFill>
            <p:spPr>
              <a:xfrm>
                <a:off x="8579273" y="2896802"/>
                <a:ext cx="445707" cy="454279"/>
              </a:xfrm>
              <a:prstGeom prst="rect">
                <a:avLst/>
              </a:prstGeom>
            </p:spPr>
          </p:pic>
          <p:pic>
            <p:nvPicPr>
              <p:cNvPr id="10" name="Image 9"/>
              <p:cNvPicPr>
                <a:picLocks noChangeAspect="1"/>
              </p:cNvPicPr>
              <p:nvPr/>
            </p:nvPicPr>
            <p:blipFill>
              <a:blip r:embed="rId4"/>
              <a:stretch>
                <a:fillRect/>
              </a:stretch>
            </p:blipFill>
            <p:spPr>
              <a:xfrm>
                <a:off x="8579273" y="3394725"/>
                <a:ext cx="445707" cy="457360"/>
              </a:xfrm>
              <a:prstGeom prst="rect">
                <a:avLst/>
              </a:prstGeom>
            </p:spPr>
          </p:pic>
          <p:pic>
            <p:nvPicPr>
              <p:cNvPr id="12" name="Image 11"/>
              <p:cNvPicPr>
                <a:picLocks noChangeAspect="1"/>
              </p:cNvPicPr>
              <p:nvPr/>
            </p:nvPicPr>
            <p:blipFill>
              <a:blip r:embed="rId5"/>
              <a:stretch>
                <a:fillRect/>
              </a:stretch>
            </p:blipFill>
            <p:spPr>
              <a:xfrm>
                <a:off x="8579274" y="3892646"/>
                <a:ext cx="451420" cy="457359"/>
              </a:xfrm>
              <a:prstGeom prst="rect">
                <a:avLst/>
              </a:prstGeom>
            </p:spPr>
          </p:pic>
          <p:pic>
            <p:nvPicPr>
              <p:cNvPr id="14" name="Image 13"/>
              <p:cNvPicPr>
                <a:picLocks noChangeAspect="1"/>
              </p:cNvPicPr>
              <p:nvPr/>
            </p:nvPicPr>
            <p:blipFill>
              <a:blip r:embed="rId6"/>
              <a:stretch>
                <a:fillRect/>
              </a:stretch>
            </p:blipFill>
            <p:spPr>
              <a:xfrm>
                <a:off x="8579274" y="4393946"/>
                <a:ext cx="479001" cy="454278"/>
              </a:xfrm>
              <a:prstGeom prst="rect">
                <a:avLst/>
              </a:prstGeom>
            </p:spPr>
          </p:pic>
          <p:sp>
            <p:nvSpPr>
              <p:cNvPr id="29" name="ZoneTexte 28"/>
              <p:cNvSpPr txBox="1"/>
              <p:nvPr/>
            </p:nvSpPr>
            <p:spPr>
              <a:xfrm>
                <a:off x="9058275" y="2479793"/>
                <a:ext cx="5625933" cy="307777"/>
              </a:xfrm>
              <a:prstGeom prst="rect">
                <a:avLst/>
              </a:prstGeom>
              <a:noFill/>
            </p:spPr>
            <p:txBody>
              <a:bodyPr wrap="square" rtlCol="0">
                <a:spAutoFit/>
              </a:bodyPr>
              <a:lstStyle/>
              <a:p>
                <a:r>
                  <a:rPr lang="fr-FR" sz="1400" dirty="0" smtClean="0">
                    <a:solidFill>
                      <a:schemeClr val="bg1"/>
                    </a:solidFill>
                    <a:latin typeface="Impact" panose="020B0806030902050204" pitchFamily="34" charset="0"/>
                  </a:rPr>
                  <a:t>info </a:t>
                </a:r>
                <a:r>
                  <a:rPr lang="fr-FR" sz="1400" dirty="0" smtClean="0">
                    <a:solidFill>
                      <a:srgbClr val="CC0000"/>
                    </a:solidFill>
                    <a:latin typeface="Impact" panose="020B0806030902050204" pitchFamily="34" charset="0"/>
                  </a:rPr>
                  <a:t>www.raidinfrance.fr</a:t>
                </a:r>
                <a:r>
                  <a:rPr lang="fr-FR" sz="1400" dirty="0" smtClean="0">
                    <a:solidFill>
                      <a:schemeClr val="bg1"/>
                    </a:solidFill>
                    <a:latin typeface="Impact" panose="020B0806030902050204" pitchFamily="34" charset="0"/>
                  </a:rPr>
                  <a:t> or</a:t>
                </a:r>
                <a:endParaRPr lang="fr-FR" sz="1400" dirty="0">
                  <a:solidFill>
                    <a:schemeClr val="bg1"/>
                  </a:solidFill>
                  <a:latin typeface="Impact" panose="020B0806030902050204" pitchFamily="34" charset="0"/>
                </a:endParaRPr>
              </a:p>
            </p:txBody>
          </p:sp>
          <p:sp>
            <p:nvSpPr>
              <p:cNvPr id="30" name="Plus 29"/>
              <p:cNvSpPr/>
              <p:nvPr/>
            </p:nvSpPr>
            <p:spPr>
              <a:xfrm>
                <a:off x="8579487" y="2438444"/>
                <a:ext cx="445493" cy="414417"/>
              </a:xfrm>
              <a:prstGeom prst="mathPlus">
                <a:avLst>
                  <a:gd name="adj1" fmla="val 29622"/>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9024980" y="2985441"/>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raidinfranceofficial</a:t>
                </a:r>
                <a:endParaRPr lang="fr-FR" sz="1100" dirty="0">
                  <a:solidFill>
                    <a:schemeClr val="bg1"/>
                  </a:solidFill>
                  <a:latin typeface="Impact" panose="020B0806030902050204" pitchFamily="34" charset="0"/>
                </a:endParaRPr>
              </a:p>
            </p:txBody>
          </p:sp>
          <p:sp>
            <p:nvSpPr>
              <p:cNvPr id="32" name="ZoneTexte 31"/>
              <p:cNvSpPr txBox="1"/>
              <p:nvPr/>
            </p:nvSpPr>
            <p:spPr>
              <a:xfrm>
                <a:off x="9024979" y="3479456"/>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sp>
            <p:nvSpPr>
              <p:cNvPr id="33" name="ZoneTexte 32"/>
              <p:cNvSpPr txBox="1"/>
              <p:nvPr/>
            </p:nvSpPr>
            <p:spPr>
              <a:xfrm>
                <a:off x="9024979" y="3991116"/>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sp>
            <p:nvSpPr>
              <p:cNvPr id="34" name="ZoneTexte 33"/>
              <p:cNvSpPr txBox="1"/>
              <p:nvPr/>
            </p:nvSpPr>
            <p:spPr>
              <a:xfrm>
                <a:off x="9024979" y="4482585"/>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grpSp>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5945" y="6358755"/>
              <a:ext cx="429738" cy="414680"/>
            </a:xfrm>
            <a:prstGeom prst="rect">
              <a:avLst/>
            </a:prstGeom>
            <a:effectLst/>
          </p:spPr>
        </p:pic>
      </p:grpSp>
      <p:sp>
        <p:nvSpPr>
          <p:cNvPr id="35" name="ZoneTexte 34"/>
          <p:cNvSpPr txBox="1"/>
          <p:nvPr/>
        </p:nvSpPr>
        <p:spPr>
          <a:xfrm>
            <a:off x="802769" y="2305094"/>
            <a:ext cx="3146091" cy="1354217"/>
          </a:xfrm>
          <a:prstGeom prst="rect">
            <a:avLst/>
          </a:prstGeom>
          <a:noFill/>
        </p:spPr>
        <p:txBody>
          <a:bodyPr wrap="square" rtlCol="0">
            <a:spAutoFit/>
          </a:bodyPr>
          <a:lstStyle/>
          <a:p>
            <a:r>
              <a:rPr lang="fr-FR" sz="2000" dirty="0" smtClean="0">
                <a:solidFill>
                  <a:schemeClr val="bg1"/>
                </a:solidFill>
                <a:latin typeface="Impact" panose="020B0806030902050204" pitchFamily="34" charset="0"/>
              </a:rPr>
              <a:t>Contact :</a:t>
            </a:r>
          </a:p>
          <a:p>
            <a:endParaRPr lang="fr-FR" dirty="0">
              <a:solidFill>
                <a:schemeClr val="bg1"/>
              </a:solidFill>
              <a:latin typeface="Impact" panose="020B0806030902050204" pitchFamily="34" charset="0"/>
            </a:endParaRPr>
          </a:p>
          <a:p>
            <a:r>
              <a:rPr lang="fr-FR" sz="1100" dirty="0" smtClean="0">
                <a:solidFill>
                  <a:schemeClr val="bg1"/>
                </a:solidFill>
                <a:latin typeface="Impact" panose="020B0806030902050204" pitchFamily="34" charset="0"/>
              </a:rPr>
              <a:t>Name</a:t>
            </a:r>
          </a:p>
          <a:p>
            <a:r>
              <a:rPr lang="fr-FR" sz="1100" dirty="0">
                <a:solidFill>
                  <a:schemeClr val="bg1"/>
                </a:solidFill>
                <a:latin typeface="Impact" panose="020B0806030902050204" pitchFamily="34" charset="0"/>
              </a:rPr>
              <a:t>mail </a:t>
            </a:r>
            <a:r>
              <a:rPr lang="fr-FR" sz="1100" dirty="0" err="1" smtClean="0">
                <a:solidFill>
                  <a:schemeClr val="bg1"/>
                </a:solidFill>
                <a:latin typeface="Impact" panose="020B0806030902050204" pitchFamily="34" charset="0"/>
              </a:rPr>
              <a:t>address</a:t>
            </a:r>
            <a:endParaRPr lang="fr-FR" sz="1100" dirty="0" smtClean="0">
              <a:solidFill>
                <a:schemeClr val="bg1"/>
              </a:solidFill>
              <a:latin typeface="Impact" panose="020B0806030902050204" pitchFamily="34" charset="0"/>
            </a:endParaRPr>
          </a:p>
          <a:p>
            <a:r>
              <a:rPr lang="fr-FR" sz="1100" dirty="0" smtClean="0">
                <a:solidFill>
                  <a:schemeClr val="bg1"/>
                </a:solidFill>
                <a:latin typeface="Impact" panose="020B0806030902050204" pitchFamily="34" charset="0"/>
              </a:rPr>
              <a:t>Phone </a:t>
            </a:r>
          </a:p>
          <a:p>
            <a:r>
              <a:rPr lang="fr-FR" sz="1100" dirty="0">
                <a:solidFill>
                  <a:schemeClr val="bg1"/>
                </a:solidFill>
                <a:latin typeface="Impact" panose="020B0806030902050204" pitchFamily="34" charset="0"/>
              </a:rPr>
              <a:t>Team </a:t>
            </a:r>
            <a:r>
              <a:rPr lang="fr-FR" sz="1100" dirty="0" err="1">
                <a:solidFill>
                  <a:schemeClr val="bg1"/>
                </a:solidFill>
                <a:latin typeface="Impact" panose="020B0806030902050204" pitchFamily="34" charset="0"/>
              </a:rPr>
              <a:t>website</a:t>
            </a:r>
            <a:endParaRPr lang="fr-FR" sz="1100" dirty="0">
              <a:solidFill>
                <a:schemeClr val="bg1"/>
              </a:solidFill>
              <a:latin typeface="Impact" panose="020B0806030902050204" pitchFamily="34" charset="0"/>
            </a:endParaRPr>
          </a:p>
        </p:txBody>
      </p:sp>
    </p:spTree>
    <p:extLst>
      <p:ext uri="{BB962C8B-B14F-4D97-AF65-F5344CB8AC3E}">
        <p14:creationId xmlns:p14="http://schemas.microsoft.com/office/powerpoint/2010/main" val="5178007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8238" y="0"/>
            <a:ext cx="11928977" cy="6882713"/>
            <a:chOff x="-8238" y="0"/>
            <a:chExt cx="11928977" cy="6882713"/>
          </a:xfrm>
        </p:grpSpPr>
        <p:grpSp>
          <p:nvGrpSpPr>
            <p:cNvPr id="4" name="Groupe 3"/>
            <p:cNvGrpSpPr/>
            <p:nvPr/>
          </p:nvGrpSpPr>
          <p:grpSpPr>
            <a:xfrm>
              <a:off x="-8238" y="0"/>
              <a:ext cx="11928977" cy="6882713"/>
              <a:chOff x="-5064" y="0"/>
              <a:chExt cx="11928977" cy="6882713"/>
            </a:xfrm>
          </p:grpSpPr>
          <p:pic>
            <p:nvPicPr>
              <p:cNvPr id="34" name="Image 33"/>
              <p:cNvPicPr>
                <a:picLocks noChangeAspect="1"/>
              </p:cNvPicPr>
              <p:nvPr/>
            </p:nvPicPr>
            <p:blipFill rotWithShape="1">
              <a:blip r:embed="rId2" cstate="print">
                <a:extLst>
                  <a:ext uri="{28A0092B-C50C-407E-A947-70E740481C1C}">
                    <a14:useLocalDpi xmlns:a14="http://schemas.microsoft.com/office/drawing/2010/main" val="0"/>
                  </a:ext>
                </a:extLst>
              </a:blip>
              <a:srcRect l="9219" r="34121"/>
              <a:stretch/>
            </p:blipFill>
            <p:spPr>
              <a:xfrm>
                <a:off x="1913" y="0"/>
                <a:ext cx="5822239" cy="6858000"/>
              </a:xfrm>
              <a:prstGeom prst="rect">
                <a:avLst/>
              </a:prstGeom>
            </p:spPr>
          </p:pic>
          <p:sp>
            <p:nvSpPr>
              <p:cNvPr id="5" name="Triangle rectangle 4"/>
              <p:cNvSpPr/>
              <p:nvPr/>
            </p:nvSpPr>
            <p:spPr>
              <a:xfrm rot="10800000">
                <a:off x="2727021" y="3853"/>
                <a:ext cx="3114551" cy="687886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a:off x="-5064" y="3458553"/>
                <a:ext cx="1547260" cy="3402323"/>
              </a:xfrm>
              <a:prstGeom prst="rtTriangl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236" y="336922"/>
                <a:ext cx="2473593" cy="2473593"/>
              </a:xfrm>
              <a:prstGeom prst="rect">
                <a:avLst/>
              </a:prstGeom>
            </p:spPr>
          </p:pic>
          <p:grpSp>
            <p:nvGrpSpPr>
              <p:cNvPr id="30" name="Groupe 29"/>
              <p:cNvGrpSpPr/>
              <p:nvPr/>
            </p:nvGrpSpPr>
            <p:grpSpPr>
              <a:xfrm>
                <a:off x="3605671" y="808275"/>
                <a:ext cx="2892663" cy="618011"/>
                <a:chOff x="3857891" y="934291"/>
                <a:chExt cx="2892663" cy="618011"/>
              </a:xfrm>
            </p:grpSpPr>
            <p:sp>
              <p:nvSpPr>
                <p:cNvPr id="10" name="ZoneTexte 9"/>
                <p:cNvSpPr txBox="1"/>
                <p:nvPr/>
              </p:nvSpPr>
              <p:spPr>
                <a:xfrm>
                  <a:off x="3857891" y="934291"/>
                  <a:ext cx="1863635" cy="523220"/>
                </a:xfrm>
                <a:prstGeom prst="rect">
                  <a:avLst/>
                </a:prstGeom>
                <a:noFill/>
              </p:spPr>
              <p:txBody>
                <a:bodyPr wrap="square" rtlCol="0">
                  <a:spAutoFit/>
                </a:bodyPr>
                <a:lstStyle/>
                <a:p>
                  <a:r>
                    <a:rPr lang="fr-FR" sz="2800" dirty="0" smtClean="0">
                      <a:solidFill>
                        <a:srgbClr val="CC0000"/>
                      </a:solidFill>
                      <a:latin typeface="Impact" panose="020B0806030902050204" pitchFamily="34" charset="0"/>
                    </a:rPr>
                    <a:t>SUMMARY</a:t>
                  </a:r>
                  <a:endParaRPr lang="fr-FR" sz="2800" dirty="0">
                    <a:solidFill>
                      <a:srgbClr val="CC0000"/>
                    </a:solidFill>
                    <a:latin typeface="Impact" panose="020B0806030902050204" pitchFamily="34" charset="0"/>
                  </a:endParaRPr>
                </a:p>
              </p:txBody>
            </p:sp>
            <p:sp>
              <p:nvSpPr>
                <p:cNvPr id="11" name="Rectangle 10"/>
                <p:cNvSpPr/>
                <p:nvPr/>
              </p:nvSpPr>
              <p:spPr>
                <a:xfrm>
                  <a:off x="3937685" y="1506583"/>
                  <a:ext cx="2812869"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88965" y="6058410"/>
                <a:ext cx="905376" cy="585022"/>
              </a:xfrm>
              <a:prstGeom prst="rect">
                <a:avLst/>
              </a:prstGeom>
            </p:spPr>
          </p:pic>
          <p:grpSp>
            <p:nvGrpSpPr>
              <p:cNvPr id="25" name="Groupe 24"/>
              <p:cNvGrpSpPr/>
              <p:nvPr/>
            </p:nvGrpSpPr>
            <p:grpSpPr>
              <a:xfrm>
                <a:off x="5741561" y="4713023"/>
                <a:ext cx="6182352" cy="1801575"/>
                <a:chOff x="5167266" y="4914888"/>
                <a:chExt cx="6182352" cy="1801575"/>
              </a:xfrm>
            </p:grpSpPr>
            <p:sp>
              <p:nvSpPr>
                <p:cNvPr id="21" name="ZoneTexte 20"/>
                <p:cNvSpPr txBox="1"/>
                <p:nvPr/>
              </p:nvSpPr>
              <p:spPr>
                <a:xfrm>
                  <a:off x="5601949" y="5414239"/>
                  <a:ext cx="5747669" cy="1077218"/>
                </a:xfrm>
                <a:prstGeom prst="rect">
                  <a:avLst/>
                </a:prstGeom>
                <a:noFill/>
              </p:spPr>
              <p:txBody>
                <a:bodyPr wrap="square" rtlCol="0">
                  <a:spAutoFit/>
                </a:bodyPr>
                <a:lstStyle/>
                <a:p>
                  <a:r>
                    <a:rPr lang="en-US" sz="1600" b="1" i="1" dirty="0">
                      <a:solidFill>
                        <a:srgbClr val="CC0000"/>
                      </a:solidFill>
                      <a:latin typeface="Bradley Hand Bold"/>
                      <a:cs typeface="Bradley Hand Bold"/>
                    </a:rPr>
                    <a:t>An unforgettable memory, a wonderful and professional </a:t>
                  </a:r>
                  <a:r>
                    <a:rPr lang="en-US" sz="1600" b="1" i="1" dirty="0" smtClean="0">
                      <a:solidFill>
                        <a:srgbClr val="CC0000"/>
                      </a:solidFill>
                      <a:latin typeface="Bradley Hand Bold"/>
                      <a:cs typeface="Bradley Hand Bold"/>
                    </a:rPr>
                    <a:t>organizing </a:t>
                  </a:r>
                  <a:r>
                    <a:rPr lang="en-US" sz="1600" b="1" i="1" dirty="0">
                      <a:solidFill>
                        <a:srgbClr val="CC0000"/>
                      </a:solidFill>
                      <a:latin typeface="Bradley Hand Bold"/>
                      <a:cs typeface="Bradley Hand Bold"/>
                    </a:rPr>
                    <a:t>team [...] Raid in France never fails keeping up with our expectation ; it's an incredible support for promoting territories.</a:t>
                  </a:r>
                  <a:endParaRPr lang="fr-FR" sz="1600" b="1" i="1" dirty="0">
                    <a:solidFill>
                      <a:srgbClr val="CC0000"/>
                    </a:solidFill>
                    <a:latin typeface="Bradley Hand Bold"/>
                    <a:cs typeface="Bradley Hand Bold"/>
                  </a:endParaRPr>
                </a:p>
              </p:txBody>
            </p:sp>
            <p:sp>
              <p:nvSpPr>
                <p:cNvPr id="22" name="ZoneTexte 21"/>
                <p:cNvSpPr txBox="1"/>
                <p:nvPr/>
              </p:nvSpPr>
              <p:spPr>
                <a:xfrm>
                  <a:off x="5167266" y="4914888"/>
                  <a:ext cx="505097"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23" name="ZoneTexte 22"/>
                <p:cNvSpPr txBox="1"/>
                <p:nvPr/>
              </p:nvSpPr>
              <p:spPr>
                <a:xfrm>
                  <a:off x="7093607" y="5793133"/>
                  <a:ext cx="518903"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ITC" panose="03070402050302030203" pitchFamily="66" charset="0"/>
                    </a:rPr>
                    <a:t> </a:t>
                  </a:r>
                  <a:endParaRPr lang="fr-FR" sz="5400" dirty="0"/>
                </a:p>
              </p:txBody>
            </p:sp>
            <p:sp>
              <p:nvSpPr>
                <p:cNvPr id="24" name="ZoneTexte 23"/>
                <p:cNvSpPr txBox="1"/>
                <p:nvPr/>
              </p:nvSpPr>
              <p:spPr>
                <a:xfrm>
                  <a:off x="6615706" y="5903820"/>
                  <a:ext cx="548640" cy="646331"/>
                </a:xfrm>
                <a:prstGeom prst="rect">
                  <a:avLst/>
                </a:prstGeom>
                <a:noFill/>
              </p:spPr>
              <p:txBody>
                <a:bodyPr wrap="square" rtlCol="0">
                  <a:spAutoFit/>
                </a:bodyPr>
                <a:lstStyle/>
                <a:p>
                  <a:r>
                    <a:rPr lang="fr-FR" sz="3600" b="1" i="1" dirty="0" smtClean="0">
                      <a:latin typeface="Bradley Hand Bold"/>
                      <a:cs typeface="Bradley Hand Bold"/>
                    </a:rPr>
                    <a:t>…</a:t>
                  </a:r>
                  <a:endParaRPr lang="fr-FR" sz="3600" dirty="0">
                    <a:latin typeface="Bradley Hand Bold"/>
                    <a:cs typeface="Bradley Hand Bold"/>
                  </a:endParaRPr>
                </a:p>
              </p:txBody>
            </p:sp>
          </p:grpSp>
          <p:grpSp>
            <p:nvGrpSpPr>
              <p:cNvPr id="28" name="Groupe 27"/>
              <p:cNvGrpSpPr/>
              <p:nvPr/>
            </p:nvGrpSpPr>
            <p:grpSpPr>
              <a:xfrm>
                <a:off x="8256413" y="6153315"/>
                <a:ext cx="3280753" cy="307777"/>
                <a:chOff x="8248175" y="6081057"/>
                <a:chExt cx="3280753" cy="307777"/>
              </a:xfrm>
            </p:grpSpPr>
            <p:sp>
              <p:nvSpPr>
                <p:cNvPr id="26" name="ZoneTexte 25"/>
                <p:cNvSpPr txBox="1"/>
                <p:nvPr/>
              </p:nvSpPr>
              <p:spPr>
                <a:xfrm>
                  <a:off x="8248175" y="6081057"/>
                  <a:ext cx="2490651" cy="307777"/>
                </a:xfrm>
                <a:prstGeom prst="rect">
                  <a:avLst/>
                </a:prstGeom>
                <a:noFill/>
              </p:spPr>
              <p:txBody>
                <a:bodyPr wrap="square" rtlCol="0">
                  <a:spAutoFit/>
                </a:bodyPr>
                <a:lstStyle/>
                <a:p>
                  <a:pPr algn="r"/>
                  <a:r>
                    <a:rPr lang="fr-FR" sz="700" b="1" dirty="0" smtClean="0">
                      <a:latin typeface="Arial" panose="020B0604020202020204" pitchFamily="34" charset="0"/>
                      <a:cs typeface="Arial" panose="020B0604020202020204" pitchFamily="34" charset="0"/>
                    </a:rPr>
                    <a:t>Christian FEROUSSIER, </a:t>
                  </a:r>
                  <a:r>
                    <a:rPr lang="en-US" sz="700" b="1" dirty="0">
                      <a:latin typeface="Arial" panose="020B0604020202020204" pitchFamily="34" charset="0"/>
                      <a:cs typeface="Arial" panose="020B0604020202020204" pitchFamily="34" charset="0"/>
                    </a:rPr>
                    <a:t>Vice-President for </a:t>
                  </a:r>
                  <a:r>
                    <a:rPr lang="en-US" sz="700" b="1" dirty="0" smtClean="0">
                      <a:latin typeface="Arial" panose="020B0604020202020204" pitchFamily="34" charset="0"/>
                      <a:cs typeface="Arial" panose="020B0604020202020204" pitchFamily="34" charset="0"/>
                    </a:rPr>
                    <a:t>Sports of the </a:t>
                  </a:r>
                  <a:r>
                    <a:rPr lang="fr-FR" sz="700" b="1" dirty="0" smtClean="0">
                      <a:latin typeface="Arial" panose="020B0604020202020204" pitchFamily="34" charset="0"/>
                      <a:cs typeface="Arial" panose="020B0604020202020204" pitchFamily="34" charset="0"/>
                    </a:rPr>
                    <a:t>Ardèche </a:t>
                  </a:r>
                  <a:r>
                    <a:rPr lang="en-US" sz="700" b="1" dirty="0" smtClean="0">
                      <a:latin typeface="Arial" panose="020B0604020202020204" pitchFamily="34" charset="0"/>
                      <a:cs typeface="Arial" panose="020B0604020202020204" pitchFamily="34" charset="0"/>
                    </a:rPr>
                    <a:t>Department</a:t>
                  </a:r>
                  <a:r>
                    <a:rPr lang="fr-FR" sz="700" b="1" dirty="0" smtClean="0">
                      <a:latin typeface="Arial" panose="020B0604020202020204" pitchFamily="34" charset="0"/>
                      <a:cs typeface="Arial" panose="020B0604020202020204" pitchFamily="34" charset="0"/>
                    </a:rPr>
                    <a:t>  (2017)</a:t>
                  </a:r>
                  <a:endParaRPr lang="fr-FR" sz="700" b="1" dirty="0">
                    <a:latin typeface="Arial" panose="020B0604020202020204" pitchFamily="34" charset="0"/>
                    <a:cs typeface="Arial" panose="020B0604020202020204" pitchFamily="34" charset="0"/>
                  </a:endParaRPr>
                </a:p>
              </p:txBody>
            </p:sp>
            <p:pic>
              <p:nvPicPr>
                <p:cNvPr id="27" name="Picture 4" descr="Fichier:Logo Département Ardèche 2015.svg — Wikipé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2107" y="6109964"/>
                  <a:ext cx="806821" cy="254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p:cNvGrpSpPr/>
              <p:nvPr/>
            </p:nvGrpSpPr>
            <p:grpSpPr>
              <a:xfrm>
                <a:off x="4619425" y="1873575"/>
                <a:ext cx="3951729" cy="2895866"/>
                <a:chOff x="4611187" y="1970855"/>
                <a:chExt cx="3951729" cy="2895866"/>
              </a:xfrm>
            </p:grpSpPr>
            <p:grpSp>
              <p:nvGrpSpPr>
                <p:cNvPr id="29" name="Groupe 28"/>
                <p:cNvGrpSpPr/>
                <p:nvPr/>
              </p:nvGrpSpPr>
              <p:grpSpPr>
                <a:xfrm>
                  <a:off x="4611187" y="1970855"/>
                  <a:ext cx="3428942" cy="2256538"/>
                  <a:chOff x="4489267" y="2393696"/>
                  <a:chExt cx="3428942" cy="2256538"/>
                </a:xfrm>
              </p:grpSpPr>
              <p:sp>
                <p:nvSpPr>
                  <p:cNvPr id="14" name="ZoneTexte 13"/>
                  <p:cNvSpPr txBox="1"/>
                  <p:nvPr/>
                </p:nvSpPr>
                <p:spPr>
                  <a:xfrm>
                    <a:off x="4489267" y="2393696"/>
                    <a:ext cx="2481943" cy="338554"/>
                  </a:xfrm>
                  <a:prstGeom prst="rect">
                    <a:avLst/>
                  </a:prstGeom>
                  <a:noFill/>
                </p:spPr>
                <p:txBody>
                  <a:bodyPr wrap="square" rtlCol="0">
                    <a:spAutoFit/>
                  </a:bodyPr>
                  <a:lstStyle/>
                  <a:p>
                    <a:r>
                      <a:rPr lang="fr-FR" sz="1600" dirty="0" smtClean="0">
                        <a:latin typeface="Impact" panose="020B0806030902050204" pitchFamily="34" charset="0"/>
                      </a:rPr>
                      <a:t>1. OUR TEAM</a:t>
                    </a:r>
                    <a:endParaRPr lang="fr-FR" sz="1600" dirty="0">
                      <a:latin typeface="Impact" panose="020B0806030902050204" pitchFamily="34" charset="0"/>
                    </a:endParaRPr>
                  </a:p>
                </p:txBody>
              </p:sp>
              <p:sp>
                <p:nvSpPr>
                  <p:cNvPr id="16" name="ZoneTexte 15"/>
                  <p:cNvSpPr txBox="1"/>
                  <p:nvPr/>
                </p:nvSpPr>
                <p:spPr>
                  <a:xfrm>
                    <a:off x="4737230" y="3033024"/>
                    <a:ext cx="2786976" cy="338554"/>
                  </a:xfrm>
                  <a:prstGeom prst="rect">
                    <a:avLst/>
                  </a:prstGeom>
                  <a:noFill/>
                </p:spPr>
                <p:txBody>
                  <a:bodyPr wrap="square" rtlCol="0">
                    <a:spAutoFit/>
                  </a:bodyPr>
                  <a:lstStyle/>
                  <a:p>
                    <a:r>
                      <a:rPr lang="fr-FR" sz="1600" dirty="0" smtClean="0">
                        <a:latin typeface="Impact" panose="020B0806030902050204" pitchFamily="34" charset="0"/>
                      </a:rPr>
                      <a:t>2. THE EVENT</a:t>
                    </a:r>
                    <a:endParaRPr lang="fr-FR" sz="1600" dirty="0">
                      <a:latin typeface="Impact" panose="020B0806030902050204" pitchFamily="34" charset="0"/>
                    </a:endParaRPr>
                  </a:p>
                </p:txBody>
              </p:sp>
              <p:sp>
                <p:nvSpPr>
                  <p:cNvPr id="18" name="ZoneTexte 17"/>
                  <p:cNvSpPr txBox="1"/>
                  <p:nvPr/>
                </p:nvSpPr>
                <p:spPr>
                  <a:xfrm>
                    <a:off x="5016112" y="3672352"/>
                    <a:ext cx="2902097" cy="338554"/>
                  </a:xfrm>
                  <a:prstGeom prst="rect">
                    <a:avLst/>
                  </a:prstGeom>
                  <a:noFill/>
                </p:spPr>
                <p:txBody>
                  <a:bodyPr wrap="square" rtlCol="0">
                    <a:spAutoFit/>
                  </a:bodyPr>
                  <a:lstStyle/>
                  <a:p>
                    <a:r>
                      <a:rPr lang="fr-FR" sz="1600" dirty="0" smtClean="0">
                        <a:latin typeface="Impact" panose="020B0806030902050204" pitchFamily="34" charset="0"/>
                      </a:rPr>
                      <a:t>3. BACK TO THE 2018 EDITION</a:t>
                    </a:r>
                    <a:endParaRPr lang="fr-FR" sz="1600" dirty="0">
                      <a:latin typeface="Impact" panose="020B0806030902050204" pitchFamily="34" charset="0"/>
                    </a:endParaRPr>
                  </a:p>
                </p:txBody>
              </p:sp>
              <p:sp>
                <p:nvSpPr>
                  <p:cNvPr id="20" name="ZoneTexte 19"/>
                  <p:cNvSpPr txBox="1"/>
                  <p:nvPr/>
                </p:nvSpPr>
                <p:spPr>
                  <a:xfrm>
                    <a:off x="5272784" y="4311680"/>
                    <a:ext cx="2481943" cy="338554"/>
                  </a:xfrm>
                  <a:prstGeom prst="rect">
                    <a:avLst/>
                  </a:prstGeom>
                  <a:noFill/>
                </p:spPr>
                <p:txBody>
                  <a:bodyPr wrap="square" rtlCol="0">
                    <a:spAutoFit/>
                  </a:bodyPr>
                  <a:lstStyle/>
                  <a:p>
                    <a:r>
                      <a:rPr lang="fr-FR" sz="1600" dirty="0" smtClean="0">
                        <a:latin typeface="Impact" panose="020B0806030902050204" pitchFamily="34" charset="0"/>
                      </a:rPr>
                      <a:t>4. </a:t>
                    </a:r>
                    <a:r>
                      <a:rPr lang="fr-FR" sz="1600" dirty="0">
                        <a:latin typeface="Impact" panose="020B0806030902050204" pitchFamily="34" charset="0"/>
                      </a:rPr>
                      <a:t>RAID IN FRANCE 2021</a:t>
                    </a:r>
                  </a:p>
                </p:txBody>
              </p:sp>
            </p:grpSp>
            <p:sp>
              <p:nvSpPr>
                <p:cNvPr id="33" name="ZoneTexte 32"/>
                <p:cNvSpPr txBox="1"/>
                <p:nvPr/>
              </p:nvSpPr>
              <p:spPr>
                <a:xfrm>
                  <a:off x="5721112" y="4528167"/>
                  <a:ext cx="2841804" cy="338554"/>
                </a:xfrm>
                <a:prstGeom prst="rect">
                  <a:avLst/>
                </a:prstGeom>
                <a:noFill/>
              </p:spPr>
              <p:txBody>
                <a:bodyPr wrap="square" rtlCol="0">
                  <a:spAutoFit/>
                </a:bodyPr>
                <a:lstStyle/>
                <a:p>
                  <a:r>
                    <a:rPr lang="fr-FR" sz="1600" dirty="0">
                      <a:latin typeface="Impact" panose="020B0806030902050204" pitchFamily="34" charset="0"/>
                    </a:rPr>
                    <a:t>5</a:t>
                  </a:r>
                  <a:r>
                    <a:rPr lang="fr-FR" sz="1600" dirty="0" smtClean="0">
                      <a:latin typeface="Impact" panose="020B0806030902050204" pitchFamily="34" charset="0"/>
                    </a:rPr>
                    <a:t>. OUR SPONSORSHIP OFFER</a:t>
                  </a:r>
                  <a:endParaRPr lang="fr-FR" sz="1600" dirty="0">
                    <a:latin typeface="Impact" panose="020B0806030902050204" pitchFamily="34" charset="0"/>
                  </a:endParaRPr>
                </a:p>
              </p:txBody>
            </p:sp>
          </p:grpSp>
        </p:grpSp>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8166" y="1870699"/>
              <a:ext cx="282004" cy="272122"/>
            </a:xfrm>
            <a:prstGeom prst="rect">
              <a:avLst/>
            </a:prstGeom>
            <a:effectLst/>
          </p:spPr>
        </p:pic>
        <p:pic>
          <p:nvPicPr>
            <p:cNvPr id="36" name="Imag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946" y="2538393"/>
              <a:ext cx="282004" cy="272122"/>
            </a:xfrm>
            <a:prstGeom prst="rect">
              <a:avLst/>
            </a:prstGeom>
            <a:effectLst/>
          </p:spPr>
        </p:pic>
        <p:pic>
          <p:nvPicPr>
            <p:cNvPr id="37" name="Imag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4214" y="3171161"/>
              <a:ext cx="282004" cy="272122"/>
            </a:xfrm>
            <a:prstGeom prst="rect">
              <a:avLst/>
            </a:prstGeom>
            <a:effectLst/>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414" y="3811084"/>
              <a:ext cx="282004" cy="272122"/>
            </a:xfrm>
            <a:prstGeom prst="rect">
              <a:avLst/>
            </a:prstGeom>
            <a:effectLst/>
          </p:spPr>
        </p:pic>
        <p:pic>
          <p:nvPicPr>
            <p:cNvPr id="39" name="Imag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8929" y="4446545"/>
              <a:ext cx="282004" cy="272122"/>
            </a:xfrm>
            <a:prstGeom prst="rect">
              <a:avLst/>
            </a:prstGeom>
            <a:effectLst/>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89" y="64800"/>
              <a:ext cx="282004" cy="272122"/>
            </a:xfrm>
            <a:prstGeom prst="rect">
              <a:avLst/>
            </a:prstGeom>
            <a:effectLst/>
          </p:spPr>
        </p:pic>
      </p:grpSp>
    </p:spTree>
    <p:extLst>
      <p:ext uri="{BB962C8B-B14F-4D97-AF65-F5344CB8AC3E}">
        <p14:creationId xmlns:p14="http://schemas.microsoft.com/office/powerpoint/2010/main" val="1133832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12192000" cy="6863642"/>
            <a:chOff x="0" y="0"/>
            <a:chExt cx="12192000" cy="6863642"/>
          </a:xfrm>
        </p:grpSpPr>
        <p:grpSp>
          <p:nvGrpSpPr>
            <p:cNvPr id="2" name="Groupe 1"/>
            <p:cNvGrpSpPr/>
            <p:nvPr/>
          </p:nvGrpSpPr>
          <p:grpSpPr>
            <a:xfrm>
              <a:off x="0" y="0"/>
              <a:ext cx="12192000" cy="6863642"/>
              <a:chOff x="0" y="0"/>
              <a:chExt cx="12192000" cy="6863642"/>
            </a:xfrm>
          </p:grpSpPr>
          <p:pic>
            <p:nvPicPr>
              <p:cNvPr id="4" name="Image 3"/>
              <p:cNvPicPr>
                <a:picLocks noChangeAspect="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b="6227"/>
              <a:stretch/>
            </p:blipFill>
            <p:spPr>
              <a:xfrm>
                <a:off x="0" y="8238"/>
                <a:ext cx="12192000" cy="6853646"/>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5837" y="4907479"/>
                <a:ext cx="1956163" cy="1956163"/>
              </a:xfrm>
              <a:prstGeom prst="rect">
                <a:avLst/>
              </a:prstGeom>
            </p:spPr>
          </p:pic>
          <p:sp>
            <p:nvSpPr>
              <p:cNvPr id="7" name="Titre 1"/>
              <p:cNvSpPr txBox="1">
                <a:spLocks/>
              </p:cNvSpPr>
              <p:nvPr/>
            </p:nvSpPr>
            <p:spPr>
              <a:xfrm>
                <a:off x="652607" y="4897483"/>
                <a:ext cx="5090153" cy="98819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solidFill>
                        <a:sysClr val="windowText" lastClr="000000"/>
                      </a:solidFill>
                    </a:ln>
                    <a:solidFill>
                      <a:schemeClr val="bg1"/>
                    </a:solidFill>
                    <a:latin typeface="Impact" panose="020B0806030902050204" pitchFamily="34" charset="0"/>
                  </a:rPr>
                  <a:t>1. OUR TEAM</a:t>
                </a:r>
              </a:p>
              <a:p>
                <a:pPr algn="l"/>
                <a:r>
                  <a:rPr lang="fr-FR" sz="5500" dirty="0" smtClean="0">
                    <a:ln>
                      <a:solidFill>
                        <a:schemeClr val="bg1"/>
                      </a:solidFill>
                    </a:ln>
                    <a:solidFill>
                      <a:srgbClr val="CC0000"/>
                    </a:solidFill>
                    <a:latin typeface="Impact" panose="020B0806030902050204" pitchFamily="34" charset="0"/>
                  </a:rPr>
                  <a:t>Team Name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601610" y="5631998"/>
                <a:ext cx="3362325" cy="6395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41" y="30894"/>
              <a:ext cx="346037" cy="333911"/>
            </a:xfrm>
            <a:prstGeom prst="rect">
              <a:avLst/>
            </a:prstGeom>
            <a:effectLst/>
          </p:spPr>
        </p:pic>
      </p:grpSp>
    </p:spTree>
    <p:extLst>
      <p:ext uri="{BB962C8B-B14F-4D97-AF65-F5344CB8AC3E}">
        <p14:creationId xmlns:p14="http://schemas.microsoft.com/office/powerpoint/2010/main" val="10993977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p:cNvGrpSpPr/>
          <p:nvPr/>
        </p:nvGrpSpPr>
        <p:grpSpPr>
          <a:xfrm>
            <a:off x="-8238" y="0"/>
            <a:ext cx="12559956" cy="6906126"/>
            <a:chOff x="-12436" y="-31179"/>
            <a:chExt cx="12559956" cy="6906126"/>
          </a:xfrm>
        </p:grpSpPr>
        <p:pic>
          <p:nvPicPr>
            <p:cNvPr id="8196"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471" y="-31179"/>
              <a:ext cx="12192000" cy="690612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e 40"/>
            <p:cNvGrpSpPr/>
            <p:nvPr/>
          </p:nvGrpSpPr>
          <p:grpSpPr>
            <a:xfrm>
              <a:off x="0" y="5701266"/>
              <a:ext cx="12192000" cy="1162051"/>
              <a:chOff x="0" y="5701266"/>
              <a:chExt cx="12192000" cy="1162051"/>
            </a:xfrm>
          </p:grpSpPr>
          <p:sp>
            <p:nvSpPr>
              <p:cNvPr id="6" name="Rectangle 5"/>
              <p:cNvSpPr/>
              <p:nvPr/>
            </p:nvSpPr>
            <p:spPr>
              <a:xfrm>
                <a:off x="0" y="6463266"/>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4236721" y="5701266"/>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4241074" y="5807234"/>
                <a:ext cx="3707253" cy="996010"/>
              </a:xfrm>
              <a:prstGeom prst="rect">
                <a:avLst/>
              </a:prstGeom>
            </p:spPr>
          </p:pic>
        </p:grpSp>
        <p:grpSp>
          <p:nvGrpSpPr>
            <p:cNvPr id="39" name="Groupe 38"/>
            <p:cNvGrpSpPr/>
            <p:nvPr/>
          </p:nvGrpSpPr>
          <p:grpSpPr>
            <a:xfrm>
              <a:off x="9635025" y="1581222"/>
              <a:ext cx="2208318" cy="1392071"/>
              <a:chOff x="9655701" y="1556479"/>
              <a:chExt cx="2208318" cy="1392071"/>
            </a:xfrm>
          </p:grpSpPr>
          <p:pic>
            <p:nvPicPr>
              <p:cNvPr id="16" name="Image 15"/>
              <p:cNvPicPr>
                <a:picLocks noChangeAspect="1"/>
              </p:cNvPicPr>
              <p:nvPr/>
            </p:nvPicPr>
            <p:blipFill rotWithShape="1">
              <a:blip r:embed="rId4" cstate="print">
                <a:extLst>
                  <a:ext uri="{28A0092B-C50C-407E-A947-70E740481C1C}">
                    <a14:useLocalDpi xmlns:a14="http://schemas.microsoft.com/office/drawing/2010/main" val="0"/>
                  </a:ext>
                </a:extLst>
              </a:blip>
              <a:srcRect l="13995" t="17382" r="13993" b="20171"/>
              <a:stretch/>
            </p:blipFill>
            <p:spPr>
              <a:xfrm rot="346853">
                <a:off x="9655701" y="1695755"/>
                <a:ext cx="2208318" cy="1252795"/>
              </a:xfrm>
              <a:prstGeom prst="rect">
                <a:avLst/>
              </a:prstGeom>
              <a:effectLst>
                <a:outerShdw blurRad="50800" dist="38100" sx="102000" sy="102000" algn="l" rotWithShape="0">
                  <a:prstClr val="black">
                    <a:alpha val="40000"/>
                  </a:prstClr>
                </a:outerShdw>
              </a:effec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502" y="1556479"/>
                <a:ext cx="574808" cy="448477"/>
              </a:xfrm>
              <a:prstGeom prst="rect">
                <a:avLst/>
              </a:prstGeom>
            </p:spPr>
          </p:pic>
        </p:grpSp>
        <p:grpSp>
          <p:nvGrpSpPr>
            <p:cNvPr id="36" name="Groupe 35"/>
            <p:cNvGrpSpPr/>
            <p:nvPr/>
          </p:nvGrpSpPr>
          <p:grpSpPr>
            <a:xfrm>
              <a:off x="-12436" y="113643"/>
              <a:ext cx="12192000" cy="1533884"/>
              <a:chOff x="-12436" y="113643"/>
              <a:chExt cx="12192000" cy="1533884"/>
            </a:xfrm>
          </p:grpSpPr>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b="70972"/>
              <a:stretch/>
            </p:blipFill>
            <p:spPr>
              <a:xfrm>
                <a:off x="2010032" y="192186"/>
                <a:ext cx="7933730" cy="1090210"/>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t="87361"/>
              <a:stretch/>
            </p:blipFill>
            <p:spPr>
              <a:xfrm>
                <a:off x="2010032" y="1162612"/>
                <a:ext cx="7933730" cy="484915"/>
              </a:xfrm>
              <a:prstGeom prst="rect">
                <a:avLst/>
              </a:prstGeom>
            </p:spPr>
          </p:pic>
          <p:sp>
            <p:nvSpPr>
              <p:cNvPr id="8" name="Titre 1"/>
              <p:cNvSpPr txBox="1">
                <a:spLocks/>
              </p:cNvSpPr>
              <p:nvPr/>
            </p:nvSpPr>
            <p:spPr>
              <a:xfrm>
                <a:off x="-12436" y="113643"/>
                <a:ext cx="12192000" cy="988192"/>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smtClean="0">
                    <a:ln w="28575">
                      <a:noFill/>
                    </a:ln>
                    <a:latin typeface="Marker Felt"/>
                    <a:cs typeface="Marker Felt"/>
                  </a:rPr>
                  <a:t>Team Name</a:t>
                </a:r>
                <a:endParaRPr lang="fr-FR" sz="3600" b="1" dirty="0">
                  <a:ln w="28575">
                    <a:noFill/>
                  </a:ln>
                  <a:latin typeface="Marker Felt"/>
                  <a:cs typeface="Marker Felt"/>
                </a:endParaRPr>
              </a:p>
            </p:txBody>
          </p:sp>
          <p:pic>
            <p:nvPicPr>
              <p:cNvPr id="26"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0264" y="239645"/>
                <a:ext cx="306912" cy="502863"/>
              </a:xfrm>
              <a:prstGeom prst="rect">
                <a:avLst/>
              </a:prstGeom>
            </p:spPr>
          </p:pic>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16159">
                <a:off x="2569583" y="120328"/>
                <a:ext cx="306912" cy="502863"/>
              </a:xfrm>
              <a:prstGeom prst="rect">
                <a:avLst/>
              </a:prstGeom>
            </p:spPr>
          </p:pic>
        </p:grpSp>
        <p:grpSp>
          <p:nvGrpSpPr>
            <p:cNvPr id="37" name="Groupe 36"/>
            <p:cNvGrpSpPr/>
            <p:nvPr/>
          </p:nvGrpSpPr>
          <p:grpSpPr>
            <a:xfrm>
              <a:off x="244582" y="1157923"/>
              <a:ext cx="2938918" cy="5166678"/>
              <a:chOff x="244582" y="1157923"/>
              <a:chExt cx="2938918" cy="5166678"/>
            </a:xfrm>
          </p:grpSpPr>
          <p:grpSp>
            <p:nvGrpSpPr>
              <p:cNvPr id="35" name="Groupe 34"/>
              <p:cNvGrpSpPr/>
              <p:nvPr/>
            </p:nvGrpSpPr>
            <p:grpSpPr>
              <a:xfrm>
                <a:off x="244582" y="1157923"/>
                <a:ext cx="2938918" cy="5166678"/>
                <a:chOff x="244582" y="1157923"/>
                <a:chExt cx="2938918" cy="5166678"/>
              </a:xfrm>
            </p:grpSpPr>
            <p:pic>
              <p:nvPicPr>
                <p:cNvPr id="8204" name="Picture 12" descr="Yellow Sticky Notes PNG Image - PurePNG | Free transparent CC0 PNG Image  Library | Yellow sticky notes, Sticky notes, Paper background tex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46231">
                  <a:off x="244582" y="1157923"/>
                  <a:ext cx="2938918" cy="516667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rot="21161077">
                  <a:off x="546219" y="2055870"/>
                  <a:ext cx="1813683" cy="461665"/>
                </a:xfrm>
                <a:prstGeom prst="rect">
                  <a:avLst/>
                </a:prstGeom>
                <a:noFill/>
              </p:spPr>
              <p:txBody>
                <a:bodyPr wrap="square" rtlCol="0">
                  <a:spAutoFit/>
                </a:bodyPr>
                <a:lstStyle/>
                <a:p>
                  <a:pPr algn="ctr"/>
                  <a:r>
                    <a:rPr lang="fr-FR" sz="1200" b="1" dirty="0" smtClean="0">
                      <a:latin typeface="Marker Felt"/>
                      <a:cs typeface="Marker Felt"/>
                    </a:rPr>
                    <a:t>Our team in a few </a:t>
                  </a:r>
                  <a:r>
                    <a:rPr lang="fr-FR" sz="1200" b="1" dirty="0" err="1" smtClean="0">
                      <a:latin typeface="Marker Felt"/>
                      <a:cs typeface="Marker Felt"/>
                    </a:rPr>
                    <a:t>words</a:t>
                  </a:r>
                  <a:r>
                    <a:rPr lang="fr-FR" sz="1200" b="1" dirty="0" smtClean="0">
                      <a:latin typeface="Marker Felt"/>
                      <a:cs typeface="Marker Felt"/>
                    </a:rPr>
                    <a:t>…</a:t>
                  </a:r>
                </a:p>
              </p:txBody>
            </p:sp>
          </p:grpSp>
          <p:sp>
            <p:nvSpPr>
              <p:cNvPr id="29" name="ZoneTexte 28"/>
              <p:cNvSpPr txBox="1"/>
              <p:nvPr/>
            </p:nvSpPr>
            <p:spPr>
              <a:xfrm rot="21161077">
                <a:off x="805144" y="2534043"/>
                <a:ext cx="1813683" cy="2700739"/>
              </a:xfrm>
              <a:prstGeom prst="rect">
                <a:avLst/>
              </a:prstGeom>
              <a:noFill/>
            </p:spPr>
            <p:txBody>
              <a:bodyPr wrap="square" rtlCol="0">
                <a:spAutoFit/>
              </a:bodyPr>
              <a:lstStyle/>
              <a:p>
                <a:endParaRPr lang="fr-FR" sz="1200" b="1" u="sng" dirty="0" smtClean="0">
                  <a:solidFill>
                    <a:srgbClr val="CC0000"/>
                  </a:solidFill>
                  <a:latin typeface="Arial Narrow" panose="020B0606020202030204" pitchFamily="34" charset="0"/>
                </a:endParaRPr>
              </a:p>
              <a:p>
                <a:r>
                  <a:rPr lang="fr-FR" sz="1050" dirty="0" smtClean="0">
                    <a:latin typeface="Kristen ITC" panose="03050502040202030202" pitchFamily="66" charset="0"/>
                  </a:rPr>
                  <a:t>jhslhmslmhsflmhfsmhsfmshmsfhsfmhfsmfhsmshsfmhsfoqhipdsjqipjudpqzudoziqo^ziqo^zidzo^qdiopqdci&lt;jcpwxjcpodwco^jdojco^pjwpocjpwdfjpdojupdfsvjspjvps^jvd^sjdsqopjvdpsqvjspqvjspqdvjqsp^vjdojdqopjqpjpqjcpj.</a:t>
                </a:r>
              </a:p>
              <a:p>
                <a:endParaRPr lang="fr-FR" sz="1050" dirty="0">
                  <a:latin typeface="Kristen ITC" panose="03050502040202030202" pitchFamily="66" charset="0"/>
                </a:endParaRPr>
              </a:p>
              <a:p>
                <a:r>
                  <a:rPr lang="fr-FR" sz="1050" dirty="0" smtClean="0">
                    <a:latin typeface="Kristen ITC" panose="03050502040202030202" pitchFamily="66" charset="0"/>
                  </a:rPr>
                  <a:t>klxhwoshwdxodshqnophnxipwhnipxhnipwhnidhviodhsiophvsbnhwduhiqudsqgzyzegfygzqhlwjkjlmwjùmwki.</a:t>
                </a:r>
                <a:endParaRPr lang="fr-FR" sz="1050" dirty="0">
                  <a:latin typeface="Kristen ITC" panose="03050502040202030202" pitchFamily="66" charset="0"/>
                </a:endParaRPr>
              </a:p>
            </p:txBody>
          </p:sp>
        </p:grpSp>
        <p:grpSp>
          <p:nvGrpSpPr>
            <p:cNvPr id="40" name="Groupe 39"/>
            <p:cNvGrpSpPr/>
            <p:nvPr/>
          </p:nvGrpSpPr>
          <p:grpSpPr>
            <a:xfrm>
              <a:off x="8922940" y="2849995"/>
              <a:ext cx="3624580" cy="3460345"/>
              <a:chOff x="8943610" y="2837123"/>
              <a:chExt cx="3624580" cy="3460345"/>
            </a:xfrm>
          </p:grpSpPr>
          <p:pic>
            <p:nvPicPr>
              <p:cNvPr id="28" name="Picture 2" descr="https://pixabay.com/get/52e5d140435aa514f6d1867dda353678153dd8e35555744a_1920.png"/>
              <p:cNvPicPr>
                <a:picLocks noChangeAspect="1" noChangeArrowheads="1"/>
              </p:cNvPicPr>
              <p:nvPr/>
            </p:nvPicPr>
            <p:blipFill rotWithShape="1">
              <a:blip r:embed="rId10">
                <a:extLst>
                  <a:ext uri="{28A0092B-C50C-407E-A947-70E740481C1C}">
                    <a14:useLocalDpi xmlns:a14="http://schemas.microsoft.com/office/drawing/2010/main" val="0"/>
                  </a:ext>
                </a:extLst>
              </a:blip>
              <a:srcRect l="63355" b="50500"/>
              <a:stretch/>
            </p:blipFill>
            <p:spPr bwMode="auto">
              <a:xfrm rot="1266222">
                <a:off x="8943610" y="2837123"/>
                <a:ext cx="3624580" cy="3460345"/>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9877" y="3383095"/>
                <a:ext cx="507681" cy="396103"/>
              </a:xfrm>
              <a:prstGeom prst="rect">
                <a:avLst/>
              </a:prstGeom>
            </p:spPr>
          </p:pic>
          <p:sp>
            <p:nvSpPr>
              <p:cNvPr id="12" name="ZoneTexte 11"/>
              <p:cNvSpPr txBox="1"/>
              <p:nvPr/>
            </p:nvSpPr>
            <p:spPr>
              <a:xfrm>
                <a:off x="9487176" y="3846350"/>
                <a:ext cx="2073470" cy="276999"/>
              </a:xfrm>
              <a:prstGeom prst="rect">
                <a:avLst/>
              </a:prstGeom>
              <a:noFill/>
            </p:spPr>
            <p:txBody>
              <a:bodyPr wrap="square" rtlCol="0">
                <a:spAutoFit/>
              </a:bodyPr>
              <a:lstStyle/>
              <a:p>
                <a:pPr algn="ctr"/>
                <a:r>
                  <a:rPr lang="fr-FR" sz="1200" b="1" dirty="0" err="1" smtClean="0">
                    <a:solidFill>
                      <a:srgbClr val="CC0000"/>
                    </a:solidFill>
                    <a:latin typeface="Marker Felt"/>
                    <a:cs typeface="Marker Felt"/>
                  </a:rPr>
                  <a:t>Results</a:t>
                </a:r>
                <a:endParaRPr lang="fr-FR" sz="1200" b="1" dirty="0" smtClean="0">
                  <a:solidFill>
                    <a:srgbClr val="CC0000"/>
                  </a:solidFill>
                  <a:latin typeface="Marker Felt"/>
                  <a:cs typeface="Marker Felt"/>
                </a:endParaRPr>
              </a:p>
            </p:txBody>
          </p:sp>
          <p:cxnSp>
            <p:nvCxnSpPr>
              <p:cNvPr id="3" name="Connecteur droit 2"/>
              <p:cNvCxnSpPr/>
              <p:nvPr/>
            </p:nvCxnSpPr>
            <p:spPr>
              <a:xfrm flipH="1">
                <a:off x="9563386" y="3981360"/>
                <a:ext cx="468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11008468" y="3969840"/>
                <a:ext cx="468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9520596" y="4194977"/>
                <a:ext cx="2073470" cy="600164"/>
              </a:xfrm>
              <a:prstGeom prst="rect">
                <a:avLst/>
              </a:prstGeom>
              <a:noFill/>
            </p:spPr>
            <p:txBody>
              <a:bodyPr wrap="square" rtlCol="0">
                <a:spAutoFit/>
              </a:bodyPr>
              <a:lstStyle/>
              <a:p>
                <a:r>
                  <a:rPr lang="fr-FR" sz="1100" dirty="0" smtClean="0">
                    <a:latin typeface="Marker Felt"/>
                    <a:cs typeface="Marker Felt"/>
                  </a:rPr>
                  <a:t>2018 : 1</a:t>
                </a:r>
                <a:r>
                  <a:rPr lang="fr-FR" sz="1100" baseline="30000" dirty="0" smtClean="0">
                    <a:latin typeface="Marker Felt"/>
                    <a:cs typeface="Marker Felt"/>
                  </a:rPr>
                  <a:t>st</a:t>
                </a:r>
                <a:r>
                  <a:rPr lang="fr-FR" sz="1100" dirty="0" smtClean="0">
                    <a:latin typeface="Marker Felt"/>
                    <a:cs typeface="Marker Felt"/>
                  </a:rPr>
                  <a:t> ARWC Réunion</a:t>
                </a:r>
              </a:p>
              <a:p>
                <a:r>
                  <a:rPr lang="fr-FR" sz="1100" dirty="0" smtClean="0">
                    <a:latin typeface="Marker Felt"/>
                    <a:cs typeface="Marker Felt"/>
                  </a:rPr>
                  <a:t>2017 : 2</a:t>
                </a:r>
                <a:r>
                  <a:rPr lang="fr-FR" sz="1100" baseline="30000" dirty="0" smtClean="0">
                    <a:latin typeface="Marker Felt"/>
                    <a:cs typeface="Marker Felt"/>
                  </a:rPr>
                  <a:t>nd</a:t>
                </a:r>
                <a:r>
                  <a:rPr lang="fr-FR" sz="1100" dirty="0" smtClean="0">
                    <a:latin typeface="Marker Felt"/>
                    <a:cs typeface="Marker Felt"/>
                  </a:rPr>
                  <a:t> Ardèche Tour</a:t>
                </a:r>
              </a:p>
              <a:p>
                <a:r>
                  <a:rPr lang="fr-FR" sz="1100" dirty="0" smtClean="0">
                    <a:latin typeface="Marker Felt"/>
                    <a:cs typeface="Marker Felt"/>
                  </a:rPr>
                  <a:t>…</a:t>
                </a:r>
                <a:endParaRPr lang="fr-FR" sz="1100" dirty="0">
                  <a:latin typeface="Marker Felt"/>
                  <a:cs typeface="Marker Felt"/>
                </a:endParaRPr>
              </a:p>
            </p:txBody>
          </p:sp>
        </p:grpSp>
      </p:grpSp>
      <p:sp>
        <p:nvSpPr>
          <p:cNvPr id="11" name="Espace réservé pour une image  10"/>
          <p:cNvSpPr>
            <a:spLocks noGrp="1"/>
          </p:cNvSpPr>
          <p:nvPr>
            <p:ph type="pic" idx="1"/>
          </p:nvPr>
        </p:nvSpPr>
        <p:spPr>
          <a:xfrm>
            <a:off x="3638145" y="2123620"/>
            <a:ext cx="4900888" cy="3257007"/>
          </a:xfrm>
          <a:solidFill>
            <a:schemeClr val="accent1">
              <a:lumMod val="20000"/>
              <a:lumOff val="80000"/>
              <a:alpha val="64000"/>
            </a:schemeClr>
          </a:solidFill>
        </p:spPr>
      </p:sp>
      <p:grpSp>
        <p:nvGrpSpPr>
          <p:cNvPr id="38" name="Groupe 37"/>
          <p:cNvGrpSpPr/>
          <p:nvPr/>
        </p:nvGrpSpPr>
        <p:grpSpPr>
          <a:xfrm>
            <a:off x="3414744" y="1781968"/>
            <a:ext cx="5507052" cy="3936453"/>
            <a:chOff x="3414744" y="1781968"/>
            <a:chExt cx="5507052" cy="3936453"/>
          </a:xfrm>
        </p:grpSpPr>
        <p:pic>
          <p:nvPicPr>
            <p:cNvPr id="18" name="Imag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919" y="1781968"/>
              <a:ext cx="911877" cy="837407"/>
            </a:xfrm>
            <a:prstGeom prst="rect">
              <a:avLst/>
            </a:prstGeom>
          </p:spPr>
        </p:pic>
        <p:pic>
          <p:nvPicPr>
            <p:cNvPr id="24" name="Imag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14744" y="4801393"/>
              <a:ext cx="911877" cy="837407"/>
            </a:xfrm>
            <a:prstGeom prst="rect">
              <a:avLst/>
            </a:prstGeom>
          </p:spPr>
        </p:pic>
        <p:pic>
          <p:nvPicPr>
            <p:cNvPr id="25" name="Imag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40920">
              <a:off x="8160288" y="4984376"/>
              <a:ext cx="765295" cy="702796"/>
            </a:xfrm>
            <a:prstGeom prst="rect">
              <a:avLst/>
            </a:prstGeom>
          </p:spPr>
        </p:pic>
        <p:pic>
          <p:nvPicPr>
            <p:cNvPr id="23" name="Imag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40920">
              <a:off x="3409427" y="1865283"/>
              <a:ext cx="765295" cy="702796"/>
            </a:xfrm>
            <a:prstGeom prst="rect">
              <a:avLst/>
            </a:prstGeom>
          </p:spPr>
        </p:pic>
      </p:grpSp>
    </p:spTree>
    <p:extLst>
      <p:ext uri="{BB962C8B-B14F-4D97-AF65-F5344CB8AC3E}">
        <p14:creationId xmlns:p14="http://schemas.microsoft.com/office/powerpoint/2010/main" val="32877278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19491" y="0"/>
            <a:ext cx="11972509" cy="6860595"/>
            <a:chOff x="219491" y="-2595"/>
            <a:chExt cx="11972509" cy="6860595"/>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3682" r="13124"/>
            <a:stretch/>
          </p:blipFill>
          <p:spPr>
            <a:xfrm>
              <a:off x="7741919" y="-2595"/>
              <a:ext cx="4446161" cy="6860595"/>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858668" y="214655"/>
              <a:ext cx="3718557" cy="996010"/>
            </a:xfrm>
            <a:prstGeom prst="rect">
              <a:avLst/>
            </a:prstGeom>
          </p:spPr>
        </p:pic>
        <p:sp>
          <p:nvSpPr>
            <p:cNvPr id="10" name="Rectangle 9"/>
            <p:cNvSpPr/>
            <p:nvPr/>
          </p:nvSpPr>
          <p:spPr>
            <a:xfrm>
              <a:off x="700443" y="915735"/>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leche rouge — Rebecq - La Commu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545" y="2814476"/>
              <a:ext cx="792389" cy="79238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stretch>
              <a:fillRect/>
            </a:stretch>
          </p:blipFill>
          <p:spPr>
            <a:xfrm>
              <a:off x="336232" y="5293906"/>
              <a:ext cx="825545" cy="1303272"/>
            </a:xfrm>
            <a:prstGeom prst="rect">
              <a:avLst/>
            </a:prstGeom>
            <a:effectLst>
              <a:outerShdw blurRad="50800" dist="38100" dir="8100000" algn="tr" rotWithShape="0">
                <a:prstClr val="black">
                  <a:alpha val="40000"/>
                </a:prstClr>
              </a:outerShdw>
            </a:effectLst>
          </p:spPr>
        </p:pic>
        <p:grpSp>
          <p:nvGrpSpPr>
            <p:cNvPr id="5" name="Groupe 4"/>
            <p:cNvGrpSpPr/>
            <p:nvPr/>
          </p:nvGrpSpPr>
          <p:grpSpPr>
            <a:xfrm>
              <a:off x="1340794" y="5064980"/>
              <a:ext cx="6830213" cy="1565054"/>
              <a:chOff x="1105656" y="5030144"/>
              <a:chExt cx="6830213" cy="1565054"/>
            </a:xfrm>
          </p:grpSpPr>
          <p:grpSp>
            <p:nvGrpSpPr>
              <p:cNvPr id="14" name="Groupe 13"/>
              <p:cNvGrpSpPr/>
              <p:nvPr/>
            </p:nvGrpSpPr>
            <p:grpSpPr>
              <a:xfrm>
                <a:off x="1105656" y="5030144"/>
                <a:ext cx="6830213" cy="1565054"/>
                <a:chOff x="6078571" y="4872971"/>
                <a:chExt cx="6830213" cy="1565054"/>
              </a:xfrm>
            </p:grpSpPr>
            <p:sp>
              <p:nvSpPr>
                <p:cNvPr id="15" name="ZoneTexte 14"/>
                <p:cNvSpPr txBox="1"/>
                <p:nvPr/>
              </p:nvSpPr>
              <p:spPr>
                <a:xfrm>
                  <a:off x="6432212" y="5412762"/>
                  <a:ext cx="6476572" cy="692497"/>
                </a:xfrm>
                <a:prstGeom prst="rect">
                  <a:avLst/>
                </a:prstGeom>
                <a:noFill/>
              </p:spPr>
              <p:txBody>
                <a:bodyPr wrap="square" rtlCol="0">
                  <a:spAutoFit/>
                </a:bodyPr>
                <a:lstStyle/>
                <a:p>
                  <a:r>
                    <a:rPr lang="fr-FR" sz="1300" b="1" i="1" dirty="0" smtClean="0">
                      <a:solidFill>
                        <a:srgbClr val="CC0000"/>
                      </a:solidFill>
                      <a:latin typeface="Bradley Hand Bold"/>
                      <a:cs typeface="Bradley Hand Bold"/>
                    </a:rPr>
                    <a:t>This race </a:t>
                  </a:r>
                  <a:r>
                    <a:rPr lang="fr-FR" sz="1300" b="1" i="1" dirty="0" err="1" smtClean="0">
                      <a:solidFill>
                        <a:srgbClr val="CC0000"/>
                      </a:solidFill>
                      <a:latin typeface="Bradley Hand Bold"/>
                      <a:cs typeface="Bradley Hand Bold"/>
                    </a:rPr>
                    <a:t>is</a:t>
                  </a:r>
                  <a:r>
                    <a:rPr lang="fr-FR" sz="1300" b="1" i="1" dirty="0" smtClean="0">
                      <a:solidFill>
                        <a:srgbClr val="CC0000"/>
                      </a:solidFill>
                      <a:latin typeface="Bradley Hand Bold"/>
                      <a:cs typeface="Bradley Hand Bold"/>
                    </a:rPr>
                    <a:t> unique. You </a:t>
                  </a:r>
                  <a:r>
                    <a:rPr lang="fr-FR" sz="1300" b="1" i="1" dirty="0" err="1" smtClean="0">
                      <a:solidFill>
                        <a:srgbClr val="CC0000"/>
                      </a:solidFill>
                      <a:latin typeface="Bradley Hand Bold"/>
                      <a:cs typeface="Bradley Hand Bold"/>
                    </a:rPr>
                    <a:t>don’t</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need</a:t>
                  </a:r>
                  <a:r>
                    <a:rPr lang="fr-FR" sz="1300" b="1" i="1" dirty="0" smtClean="0">
                      <a:solidFill>
                        <a:srgbClr val="CC0000"/>
                      </a:solidFill>
                      <a:latin typeface="Bradley Hand Bold"/>
                      <a:cs typeface="Bradley Hand Bold"/>
                    </a:rPr>
                    <a:t> to </a:t>
                  </a:r>
                  <a:r>
                    <a:rPr lang="fr-FR" sz="1300" b="1" i="1" dirty="0" err="1" smtClean="0">
                      <a:solidFill>
                        <a:srgbClr val="CC0000"/>
                      </a:solidFill>
                      <a:latin typeface="Bradley Hand Bold"/>
                      <a:cs typeface="Bradley Hand Bold"/>
                    </a:rPr>
                    <a:t>travel</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worldwide</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everthing</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here</a:t>
                  </a:r>
                  <a:r>
                    <a:rPr lang="fr-FR" sz="1300" b="1" i="1" dirty="0" smtClean="0">
                      <a:solidFill>
                        <a:srgbClr val="CC0000"/>
                      </a:solidFill>
                      <a:latin typeface="Bradley Hand Bold"/>
                      <a:cs typeface="Bradley Hand Bold"/>
                    </a:rPr>
                    <a:t> ! </a:t>
                  </a:r>
                  <a:r>
                    <a:rPr lang="fr-FR" sz="1300" b="1" i="1" dirty="0" err="1" smtClean="0">
                      <a:solidFill>
                        <a:srgbClr val="CC0000"/>
                      </a:solidFill>
                      <a:latin typeface="Bradley Hand Bold"/>
                      <a:cs typeface="Bradley Hand Bold"/>
                    </a:rPr>
                    <a:t>Each</a:t>
                  </a:r>
                  <a:endParaRPr lang="fr-FR" sz="1300" b="1" i="1" dirty="0" smtClean="0">
                    <a:solidFill>
                      <a:srgbClr val="CC0000"/>
                    </a:solidFill>
                    <a:latin typeface="Bradley Hand Bold"/>
                    <a:cs typeface="Bradley Hand Bold"/>
                  </a:endParaRPr>
                </a:p>
                <a:p>
                  <a:r>
                    <a:rPr lang="fr-FR" sz="1300" b="1" i="1" dirty="0" err="1">
                      <a:solidFill>
                        <a:srgbClr val="CC0000"/>
                      </a:solidFill>
                      <a:latin typeface="Bradley Hand Bold"/>
                      <a:cs typeface="Bradley Hand Bold"/>
                    </a:rPr>
                    <a:t>e</a:t>
                  </a:r>
                  <a:r>
                    <a:rPr lang="fr-FR" sz="1300" b="1" i="1" dirty="0" err="1" smtClean="0">
                      <a:solidFill>
                        <a:srgbClr val="CC0000"/>
                      </a:solidFill>
                      <a:latin typeface="Bradley Hand Bold"/>
                      <a:cs typeface="Bradley Hand Bold"/>
                    </a:rPr>
                    <a:t>dition</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different</a:t>
                  </a:r>
                  <a:r>
                    <a:rPr lang="fr-FR" sz="1300" b="1" i="1" dirty="0" smtClean="0">
                      <a:solidFill>
                        <a:srgbClr val="CC0000"/>
                      </a:solidFill>
                      <a:latin typeface="Bradley Hand Bold"/>
                      <a:cs typeface="Bradley Hand Bold"/>
                    </a:rPr>
                    <a:t> and </a:t>
                  </a:r>
                  <a:r>
                    <a:rPr lang="fr-FR" sz="1300" b="1" i="1" dirty="0" err="1" smtClean="0">
                      <a:solidFill>
                        <a:srgbClr val="CC0000"/>
                      </a:solidFill>
                      <a:latin typeface="Bradley Hand Bold"/>
                      <a:cs typeface="Bradley Hand Bold"/>
                    </a:rPr>
                    <a:t>reveals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it’s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own</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discoveries</a:t>
                  </a:r>
                  <a:r>
                    <a:rPr lang="fr-FR" sz="1300" b="1" i="1" dirty="0" smtClean="0">
                      <a:solidFill>
                        <a:srgbClr val="CC0000"/>
                      </a:solidFill>
                      <a:latin typeface="Bradley Hand Bold"/>
                      <a:cs typeface="Bradley Hand Bold"/>
                    </a:rPr>
                    <a:t>, issues but </a:t>
                  </a:r>
                  <a:r>
                    <a:rPr lang="fr-FR" sz="1300" b="1" i="1" dirty="0" err="1" smtClean="0">
                      <a:solidFill>
                        <a:srgbClr val="CC0000"/>
                      </a:solidFill>
                      <a:latin typeface="Bradley Hand Bold"/>
                      <a:cs typeface="Bradley Hand Bold"/>
                    </a:rPr>
                    <a:t>joys</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It’s</a:t>
                  </a:r>
                  <a:r>
                    <a:rPr lang="fr-FR" sz="1300" b="1" i="1" dirty="0" smtClean="0">
                      <a:solidFill>
                        <a:srgbClr val="CC0000"/>
                      </a:solidFill>
                      <a:latin typeface="Bradley Hand Bold"/>
                      <a:cs typeface="Bradley Hand Bold"/>
                    </a:rPr>
                    <a:t> hard to </a:t>
                  </a:r>
                </a:p>
                <a:p>
                  <a:r>
                    <a:rPr lang="fr-FR" sz="1300" b="1" i="1" dirty="0" err="1">
                      <a:solidFill>
                        <a:srgbClr val="CC0000"/>
                      </a:solidFill>
                      <a:latin typeface="Bradley Hand Bold"/>
                      <a:cs typeface="Bradley Hand Bold"/>
                    </a:rPr>
                    <a:t>d</a:t>
                  </a:r>
                  <a:r>
                    <a:rPr lang="fr-FR" sz="1300" b="1" i="1" dirty="0" err="1" smtClean="0">
                      <a:solidFill>
                        <a:srgbClr val="CC0000"/>
                      </a:solidFill>
                      <a:latin typeface="Bradley Hand Bold"/>
                      <a:cs typeface="Bradley Hand Bold"/>
                    </a:rPr>
                    <a:t>escribe</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it’s</a:t>
                  </a:r>
                  <a:r>
                    <a:rPr lang="fr-FR" sz="1300" b="1" i="1" dirty="0" smtClean="0">
                      <a:solidFill>
                        <a:srgbClr val="CC0000"/>
                      </a:solidFill>
                      <a:latin typeface="Bradley Hand Bold"/>
                      <a:cs typeface="Bradley Hand Bold"/>
                    </a:rPr>
                    <a:t> must </a:t>
                  </a:r>
                  <a:r>
                    <a:rPr lang="fr-FR" sz="1300" b="1" i="1" dirty="0" err="1" smtClean="0">
                      <a:solidFill>
                        <a:srgbClr val="CC0000"/>
                      </a:solidFill>
                      <a:latin typeface="Bradley Hand Bold"/>
                      <a:cs typeface="Bradley Hand Bold"/>
                    </a:rPr>
                    <a:t>be</a:t>
                  </a:r>
                  <a:r>
                    <a:rPr lang="fr-FR" sz="1300" b="1" i="1" dirty="0" smtClean="0">
                      <a:solidFill>
                        <a:srgbClr val="CC0000"/>
                      </a:solidFill>
                      <a:latin typeface="Bradley Hand Bold"/>
                      <a:cs typeface="Bradley Hand Bold"/>
                    </a:rPr>
                    <a:t> </a:t>
                  </a:r>
                  <a:r>
                    <a:rPr lang="fr-FR" sz="1300" b="1" i="1" dirty="0" err="1" smtClean="0">
                      <a:solidFill>
                        <a:srgbClr val="CC0000"/>
                      </a:solidFill>
                      <a:latin typeface="Bradley Hand Bold"/>
                      <a:cs typeface="Bradley Hand Bold"/>
                    </a:rPr>
                    <a:t>experienced</a:t>
                  </a:r>
                  <a:r>
                    <a:rPr lang="fr-FR" sz="1300" b="1" i="1" dirty="0" smtClean="0">
                      <a:solidFill>
                        <a:srgbClr val="CC0000"/>
                      </a:solidFill>
                      <a:latin typeface="Bradley Hand Bold"/>
                      <a:cs typeface="Bradley Hand Bold"/>
                    </a:rPr>
                    <a:t> </a:t>
                  </a:r>
                  <a:endParaRPr lang="fr-FR" sz="1300" b="1" i="1" dirty="0">
                    <a:solidFill>
                      <a:srgbClr val="CC0000"/>
                    </a:solidFill>
                    <a:latin typeface="Bradley Hand Bold"/>
                    <a:cs typeface="Bradley Hand Bold"/>
                  </a:endParaRPr>
                </a:p>
              </p:txBody>
            </p:sp>
            <p:sp>
              <p:nvSpPr>
                <p:cNvPr id="16" name="ZoneTexte 15"/>
                <p:cNvSpPr txBox="1"/>
                <p:nvPr/>
              </p:nvSpPr>
              <p:spPr>
                <a:xfrm>
                  <a:off x="6078571" y="4872971"/>
                  <a:ext cx="505097"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17" name="ZoneTexte 16"/>
                <p:cNvSpPr txBox="1"/>
                <p:nvPr/>
              </p:nvSpPr>
              <p:spPr>
                <a:xfrm>
                  <a:off x="9220041" y="5514695"/>
                  <a:ext cx="518903" cy="923330"/>
                </a:xfrm>
                <a:prstGeom prst="rect">
                  <a:avLst/>
                </a:prstGeom>
                <a:noFill/>
              </p:spPr>
              <p:txBody>
                <a:bodyPr wrap="square" rtlCol="0">
                  <a:spAutoFit/>
                </a:bodyPr>
                <a:lstStyle/>
                <a:p>
                  <a:r>
                    <a:rPr lang="fr-FR" sz="5400" b="1" i="1" dirty="0" smtClean="0">
                      <a:latin typeface="Bradley Hand Bold"/>
                      <a:cs typeface="Bradley Hand Bold"/>
                    </a:rPr>
                    <a:t>»</a:t>
                  </a:r>
                  <a:r>
                    <a:rPr lang="fr-FR" sz="2000" b="1" i="1" dirty="0" smtClean="0">
                      <a:latin typeface="Bradley Hand Bold"/>
                      <a:cs typeface="Bradley Hand Bold"/>
                    </a:rPr>
                    <a:t> </a:t>
                  </a:r>
                  <a:endParaRPr lang="fr-FR" sz="5400" dirty="0">
                    <a:latin typeface="Bradley Hand Bold"/>
                    <a:cs typeface="Bradley Hand Bold"/>
                  </a:endParaRPr>
                </a:p>
              </p:txBody>
            </p:sp>
            <p:sp>
              <p:nvSpPr>
                <p:cNvPr id="18" name="ZoneTexte 17"/>
                <p:cNvSpPr txBox="1"/>
                <p:nvPr/>
              </p:nvSpPr>
              <p:spPr>
                <a:xfrm>
                  <a:off x="8822427" y="5547024"/>
                  <a:ext cx="548640" cy="646331"/>
                </a:xfrm>
                <a:prstGeom prst="rect">
                  <a:avLst/>
                </a:prstGeom>
                <a:noFill/>
              </p:spPr>
              <p:txBody>
                <a:bodyPr wrap="square" rtlCol="0">
                  <a:spAutoFit/>
                </a:bodyPr>
                <a:lstStyle/>
                <a:p>
                  <a:r>
                    <a:rPr lang="fr-FR" sz="3600" b="1" i="1" dirty="0" smtClean="0">
                      <a:latin typeface="Bradley Hand Bold"/>
                      <a:cs typeface="Bradley Hand Bold"/>
                    </a:rPr>
                    <a:t>…</a:t>
                  </a:r>
                  <a:endParaRPr lang="fr-FR" sz="3600" dirty="0">
                    <a:latin typeface="Bradley Hand Bold"/>
                    <a:cs typeface="Bradley Hand Bold"/>
                  </a:endParaRPr>
                </a:p>
              </p:txBody>
            </p:sp>
          </p:grpSp>
          <p:sp>
            <p:nvSpPr>
              <p:cNvPr id="37" name="ZoneTexte 36"/>
              <p:cNvSpPr txBox="1"/>
              <p:nvPr/>
            </p:nvSpPr>
            <p:spPr>
              <a:xfrm>
                <a:off x="1739289" y="6249383"/>
                <a:ext cx="2470573" cy="307777"/>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Daniel MASSY, Team </a:t>
                </a:r>
                <a:r>
                  <a:rPr lang="fr-FR" sz="700" b="1" dirty="0" err="1" smtClean="0">
                    <a:latin typeface="Arial" panose="020B0604020202020204" pitchFamily="34" charset="0"/>
                    <a:cs typeface="Arial" panose="020B0604020202020204" pitchFamily="34" charset="0"/>
                  </a:rPr>
                  <a:t>Belgium</a:t>
                </a:r>
                <a:endParaRPr lang="fr-FR" sz="700" b="1" dirty="0">
                  <a:latin typeface="Arial" panose="020B0604020202020204" pitchFamily="34" charset="0"/>
                  <a:cs typeface="Arial" panose="020B0604020202020204" pitchFamily="34" charset="0"/>
                </a:endParaRPr>
              </a:p>
              <a:p>
                <a:r>
                  <a:rPr lang="fr-FR" sz="700" b="1" i="1" dirty="0" smtClean="0">
                    <a:latin typeface="Arial" panose="020B0604020202020204" pitchFamily="34" charset="0"/>
                    <a:cs typeface="Arial" panose="020B0604020202020204" pitchFamily="34" charset="0"/>
                  </a:rPr>
                  <a:t>10 éditions de Raid in France à son actif.</a:t>
                </a:r>
                <a:endParaRPr lang="fr-FR" sz="700" b="1" i="1" dirty="0">
                  <a:latin typeface="Arial" panose="020B0604020202020204" pitchFamily="34" charset="0"/>
                  <a:cs typeface="Arial" panose="020B0604020202020204" pitchFamily="34" charset="0"/>
                </a:endParaRPr>
              </a:p>
            </p:txBody>
          </p:sp>
          <p:pic>
            <p:nvPicPr>
              <p:cNvPr id="7170" name="Picture 2" descr="Drapeau de la Belgique — Wikipé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3078" y="6327931"/>
                <a:ext cx="181342" cy="15716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riangle rectangle 35"/>
            <p:cNvSpPr/>
            <p:nvPr/>
          </p:nvSpPr>
          <p:spPr>
            <a:xfrm flipH="1">
              <a:off x="10988982" y="2822419"/>
              <a:ext cx="1203018" cy="403558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rectangle 37"/>
            <p:cNvSpPr/>
            <p:nvPr/>
          </p:nvSpPr>
          <p:spPr>
            <a:xfrm rot="10800000" flipH="1">
              <a:off x="7734967" y="-2595"/>
              <a:ext cx="2030628" cy="685265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rotWithShape="1">
            <a:blip r:embed="rId7" cstate="print">
              <a:extLst>
                <a:ext uri="{28A0092B-C50C-407E-A947-70E740481C1C}">
                  <a14:useLocalDpi xmlns:a14="http://schemas.microsoft.com/office/drawing/2010/main" val="0"/>
                </a:ext>
              </a:extLst>
            </a:blip>
            <a:srcRect l="87118"/>
            <a:stretch/>
          </p:blipFill>
          <p:spPr>
            <a:xfrm>
              <a:off x="11291963" y="6165807"/>
              <a:ext cx="734995" cy="474928"/>
            </a:xfrm>
            <a:prstGeom prst="rect">
              <a:avLst/>
            </a:prstGeom>
          </p:spPr>
        </p:pic>
        <p:sp>
          <p:nvSpPr>
            <p:cNvPr id="11" name="Rectangle 10"/>
            <p:cNvSpPr/>
            <p:nvPr/>
          </p:nvSpPr>
          <p:spPr>
            <a:xfrm>
              <a:off x="6708155" y="915735"/>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en L 38"/>
            <p:cNvSpPr/>
            <p:nvPr/>
          </p:nvSpPr>
          <p:spPr>
            <a:xfrm rot="5400000">
              <a:off x="166608" y="5243708"/>
              <a:ext cx="408790" cy="303024"/>
            </a:xfrm>
            <a:prstGeom prst="corner">
              <a:avLst>
                <a:gd name="adj1" fmla="val 10680"/>
                <a:gd name="adj2" fmla="val 10680"/>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en L 39"/>
            <p:cNvSpPr/>
            <p:nvPr/>
          </p:nvSpPr>
          <p:spPr>
            <a:xfrm rot="16200000">
              <a:off x="998980" y="6464266"/>
              <a:ext cx="273333" cy="216069"/>
            </a:xfrm>
            <a:prstGeom prst="corner">
              <a:avLst>
                <a:gd name="adj1" fmla="val 14711"/>
                <a:gd name="adj2" fmla="val 14710"/>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99597" y="61313"/>
              <a:ext cx="317820" cy="306684"/>
            </a:xfrm>
            <a:prstGeom prst="rect">
              <a:avLst/>
            </a:prstGeom>
            <a:effectLst/>
          </p:spPr>
        </p:pic>
        <p:grpSp>
          <p:nvGrpSpPr>
            <p:cNvPr id="13" name="Groupe 12"/>
            <p:cNvGrpSpPr/>
            <p:nvPr/>
          </p:nvGrpSpPr>
          <p:grpSpPr>
            <a:xfrm>
              <a:off x="580779" y="2057939"/>
              <a:ext cx="3252900" cy="2351818"/>
              <a:chOff x="580779" y="2057939"/>
              <a:chExt cx="3252900" cy="2351818"/>
            </a:xfrm>
          </p:grpSpPr>
          <p:grpSp>
            <p:nvGrpSpPr>
              <p:cNvPr id="35" name="Groupe 34"/>
              <p:cNvGrpSpPr/>
              <p:nvPr/>
            </p:nvGrpSpPr>
            <p:grpSpPr>
              <a:xfrm>
                <a:off x="580779" y="2178377"/>
                <a:ext cx="3132277" cy="2231380"/>
                <a:chOff x="596614" y="2394110"/>
                <a:chExt cx="3132277" cy="2231380"/>
              </a:xfrm>
            </p:grpSpPr>
            <p:sp>
              <p:nvSpPr>
                <p:cNvPr id="19" name="ZoneTexte 18"/>
                <p:cNvSpPr txBox="1"/>
                <p:nvPr/>
              </p:nvSpPr>
              <p:spPr>
                <a:xfrm>
                  <a:off x="811519" y="2394110"/>
                  <a:ext cx="2917372" cy="369332"/>
                </a:xfrm>
                <a:prstGeom prst="rect">
                  <a:avLst/>
                </a:prstGeom>
                <a:noFill/>
                <a:ln>
                  <a:noFill/>
                </a:ln>
              </p:spPr>
              <p:txBody>
                <a:bodyPr wrap="square" rtlCol="0">
                  <a:spAutoFit/>
                </a:bodyPr>
                <a:lstStyle/>
                <a:p>
                  <a:pPr algn="ctr"/>
                  <a:r>
                    <a:rPr lang="fr-FR" dirty="0" smtClean="0">
                      <a:latin typeface="Bernard MT Condensed" panose="02050806060905020404" pitchFamily="18" charset="0"/>
                    </a:rPr>
                    <a:t>Team Name</a:t>
                  </a:r>
                </a:p>
              </p:txBody>
            </p:sp>
            <p:sp>
              <p:nvSpPr>
                <p:cNvPr id="29" name="Rectangle 28"/>
                <p:cNvSpPr/>
                <p:nvPr/>
              </p:nvSpPr>
              <p:spPr>
                <a:xfrm rot="16200000">
                  <a:off x="-395198" y="3385925"/>
                  <a:ext cx="2231380" cy="247750"/>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614" y="2454905"/>
                  <a:ext cx="256671" cy="256671"/>
                </a:xfrm>
                <a:prstGeom prst="rect">
                  <a:avLst/>
                </a:prstGeom>
              </p:spPr>
            </p:pic>
          </p:grpSp>
          <p:sp>
            <p:nvSpPr>
              <p:cNvPr id="3" name="Forme en L 2"/>
              <p:cNvSpPr/>
              <p:nvPr/>
            </p:nvSpPr>
            <p:spPr>
              <a:xfrm rot="10800000">
                <a:off x="3365227" y="2057939"/>
                <a:ext cx="468452" cy="345989"/>
              </a:xfrm>
              <a:prstGeom prst="corner">
                <a:avLst>
                  <a:gd name="adj1" fmla="val 33333"/>
                  <a:gd name="adj2" fmla="val 33333"/>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37450" y="2178377"/>
                <a:ext cx="2875606" cy="2231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818750" y="2578603"/>
                <a:ext cx="2917372" cy="276999"/>
              </a:xfrm>
              <a:prstGeom prst="rect">
                <a:avLst/>
              </a:prstGeom>
              <a:noFill/>
              <a:ln>
                <a:noFill/>
              </a:ln>
            </p:spPr>
            <p:txBody>
              <a:bodyPr wrap="square" rtlCol="0">
                <a:spAutoFit/>
              </a:bodyPr>
              <a:lstStyle/>
              <a:p>
                <a:r>
                  <a:rPr lang="fr-FR" sz="1200" i="1" dirty="0" smtClean="0">
                    <a:latin typeface="Arial Narrow" panose="020B0606020202030204" pitchFamily="34" charset="0"/>
                    <a:cs typeface="Arial" panose="020B0604020202020204" pitchFamily="34" charset="0"/>
                  </a:rPr>
                  <a:t>More information</a:t>
                </a:r>
                <a:endParaRPr lang="fr-FR" sz="1400" i="1" dirty="0" smtClean="0">
                  <a:latin typeface="Arial Narrow" panose="020B0606020202030204" pitchFamily="34" charset="0"/>
                  <a:cs typeface="Arial" panose="020B0604020202020204" pitchFamily="34" charset="0"/>
                </a:endParaRPr>
              </a:p>
            </p:txBody>
          </p:sp>
        </p:grpSp>
        <p:grpSp>
          <p:nvGrpSpPr>
            <p:cNvPr id="8" name="Groupe 7"/>
            <p:cNvGrpSpPr/>
            <p:nvPr/>
          </p:nvGrpSpPr>
          <p:grpSpPr>
            <a:xfrm>
              <a:off x="4695410" y="1694460"/>
              <a:ext cx="3287903" cy="3306181"/>
              <a:chOff x="4695410" y="1694460"/>
              <a:chExt cx="3287903" cy="3306181"/>
            </a:xfrm>
          </p:grpSpPr>
          <p:sp>
            <p:nvSpPr>
              <p:cNvPr id="43" name="Rectangle 42"/>
              <p:cNvSpPr/>
              <p:nvPr/>
            </p:nvSpPr>
            <p:spPr>
              <a:xfrm>
                <a:off x="4818772" y="1698172"/>
                <a:ext cx="2894628" cy="3193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p:nvPr/>
            </p:nvGrpSpPr>
            <p:grpSpPr>
              <a:xfrm>
                <a:off x="4695410" y="1694460"/>
                <a:ext cx="3287903" cy="3306181"/>
                <a:chOff x="4695410" y="1694460"/>
                <a:chExt cx="3287903" cy="3306181"/>
              </a:xfrm>
            </p:grpSpPr>
            <p:sp>
              <p:nvSpPr>
                <p:cNvPr id="30" name="Forme en L 29"/>
                <p:cNvSpPr/>
                <p:nvPr/>
              </p:nvSpPr>
              <p:spPr>
                <a:xfrm rot="16200000" flipV="1">
                  <a:off x="4628007" y="4599592"/>
                  <a:ext cx="468452" cy="333646"/>
                </a:xfrm>
                <a:prstGeom prst="corner">
                  <a:avLst>
                    <a:gd name="adj1" fmla="val 33333"/>
                    <a:gd name="adj2" fmla="val 33333"/>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p:cNvGrpSpPr/>
                <p:nvPr/>
              </p:nvGrpSpPr>
              <p:grpSpPr>
                <a:xfrm>
                  <a:off x="4807280" y="1694460"/>
                  <a:ext cx="3176033" cy="3197485"/>
                  <a:chOff x="4667969" y="1721750"/>
                  <a:chExt cx="3176033" cy="3197485"/>
                </a:xfrm>
              </p:grpSpPr>
              <p:grpSp>
                <p:nvGrpSpPr>
                  <p:cNvPr id="31" name="Groupe 30"/>
                  <p:cNvGrpSpPr/>
                  <p:nvPr/>
                </p:nvGrpSpPr>
                <p:grpSpPr>
                  <a:xfrm>
                    <a:off x="4667969" y="1721750"/>
                    <a:ext cx="3176033" cy="3197485"/>
                    <a:chOff x="4742284" y="2055221"/>
                    <a:chExt cx="3176033" cy="2385268"/>
                  </a:xfrm>
                </p:grpSpPr>
                <p:sp>
                  <p:nvSpPr>
                    <p:cNvPr id="23" name="ZoneTexte 22"/>
                    <p:cNvSpPr txBox="1"/>
                    <p:nvPr/>
                  </p:nvSpPr>
                  <p:spPr>
                    <a:xfrm>
                      <a:off x="4742284" y="2055222"/>
                      <a:ext cx="2917372" cy="275515"/>
                    </a:xfrm>
                    <a:prstGeom prst="rect">
                      <a:avLst/>
                    </a:prstGeom>
                    <a:noFill/>
                    <a:ln>
                      <a:noFill/>
                    </a:ln>
                  </p:spPr>
                  <p:txBody>
                    <a:bodyPr wrap="square" rtlCol="0">
                      <a:spAutoFit/>
                    </a:bodyPr>
                    <a:lstStyle/>
                    <a:p>
                      <a:pPr algn="ctr"/>
                      <a:r>
                        <a:rPr lang="fr-FR" dirty="0" smtClean="0">
                          <a:latin typeface="Bernard MT Condensed" panose="02050806060905020404" pitchFamily="18" charset="0"/>
                        </a:rPr>
                        <a:t>Motivation &amp; goals</a:t>
                      </a:r>
                      <a:endParaRPr lang="fr-FR" sz="1400" dirty="0" smtClean="0">
                        <a:latin typeface="Arial Narrow" panose="020B0606020202030204" pitchFamily="34" charset="0"/>
                        <a:cs typeface="Arial" panose="020B0604020202020204" pitchFamily="34" charset="0"/>
                      </a:endParaRPr>
                    </a:p>
                  </p:txBody>
                </p:sp>
                <p:sp>
                  <p:nvSpPr>
                    <p:cNvPr id="24" name="Rectangle 23"/>
                    <p:cNvSpPr/>
                    <p:nvPr/>
                  </p:nvSpPr>
                  <p:spPr>
                    <a:xfrm rot="16200000">
                      <a:off x="6595884" y="3118055"/>
                      <a:ext cx="2385268" cy="25959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Imag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7331" y="1772097"/>
                    <a:ext cx="256671" cy="256671"/>
                  </a:xfrm>
                  <a:prstGeom prst="rect">
                    <a:avLst/>
                  </a:prstGeom>
                </p:spPr>
              </p:pic>
            </p:grpSp>
            <p:sp>
              <p:nvSpPr>
                <p:cNvPr id="44" name="ZoneTexte 43"/>
                <p:cNvSpPr txBox="1"/>
                <p:nvPr/>
              </p:nvSpPr>
              <p:spPr>
                <a:xfrm>
                  <a:off x="4827690" y="2149654"/>
                  <a:ext cx="2917372" cy="1969770"/>
                </a:xfrm>
                <a:prstGeom prst="rect">
                  <a:avLst/>
                </a:prstGeom>
                <a:noFill/>
                <a:ln>
                  <a:noFill/>
                </a:ln>
              </p:spPr>
              <p:txBody>
                <a:bodyPr wrap="square" rtlCol="0">
                  <a:spAutoFit/>
                </a:bodyPr>
                <a:lstStyle/>
                <a:p>
                  <a:r>
                    <a:rPr lang="fr-FR" sz="1200" dirty="0" err="1" smtClean="0">
                      <a:latin typeface="Arial Narrow" panose="020B0606020202030204" pitchFamily="34" charset="0"/>
                      <a:cs typeface="Arial" panose="020B0604020202020204" pitchFamily="34" charset="0"/>
                    </a:rPr>
                    <a:t>Hgqslhqelqhjlùqjdqlhjdihvdhvnopqziopaeuu^pipjkqj,xwpj</a:t>
                  </a:r>
                  <a:endParaRPr lang="fr-FR" sz="12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p:txBody>
            </p:sp>
          </p:grpSp>
        </p:grpSp>
      </p:grpSp>
    </p:spTree>
    <p:extLst>
      <p:ext uri="{BB962C8B-B14F-4D97-AF65-F5344CB8AC3E}">
        <p14:creationId xmlns:p14="http://schemas.microsoft.com/office/powerpoint/2010/main" val="41214827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0" y="0"/>
            <a:ext cx="12192000" cy="6853873"/>
            <a:chOff x="0" y="4128"/>
            <a:chExt cx="12192000" cy="6853873"/>
          </a:xfrm>
        </p:grpSpPr>
        <p:pic>
          <p:nvPicPr>
            <p:cNvPr id="10"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4128"/>
              <a:ext cx="12192000" cy="68538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457950"/>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236721" y="5695950"/>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502745" y="4004854"/>
              <a:ext cx="2290111" cy="2430484"/>
              <a:chOff x="161121" y="2273492"/>
              <a:chExt cx="2290111" cy="2430484"/>
            </a:xfrm>
          </p:grpSpPr>
          <p:pic>
            <p:nvPicPr>
              <p:cNvPr id="39" name="Picture 12" descr="Yellow Sticky Notes PNG Image - PurePNG | Free transparent CC0 PNG Image  Library | Yellow sticky notes, Sticky notes, Paper background tex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6231">
                <a:off x="161121" y="2273492"/>
                <a:ext cx="2290111" cy="2430484"/>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p:cNvSpPr txBox="1"/>
              <p:nvPr/>
            </p:nvSpPr>
            <p:spPr>
              <a:xfrm rot="21161077">
                <a:off x="599532" y="2817100"/>
                <a:ext cx="1413287"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1</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gr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4238008" y="5804840"/>
              <a:ext cx="3718557" cy="996010"/>
            </a:xfrm>
            <a:prstGeom prst="rect">
              <a:avLst/>
            </a:prstGeom>
          </p:spPr>
        </p:pic>
        <p:pic>
          <p:nvPicPr>
            <p:cNvPr id="15" name="Picture 2" descr="It is all about the thinking process and a fantastic way of visualising it  with Mind Maps. You will find here many resources that I am colle… |  Griffonnages, Fond d'écran téléph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97684">
              <a:off x="9272110" y="4032040"/>
              <a:ext cx="2310876" cy="232125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p:nvGrpSpPr>
          <p:grpSpPr>
            <a:xfrm rot="21132271">
              <a:off x="840724" y="122361"/>
              <a:ext cx="2002727" cy="1264812"/>
              <a:chOff x="9788000" y="1237043"/>
              <a:chExt cx="2002727" cy="1264812"/>
            </a:xfrm>
          </p:grpSpPr>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13995" t="17382" r="13993" b="20171"/>
              <a:stretch/>
            </p:blipFill>
            <p:spPr>
              <a:xfrm rot="346853">
                <a:off x="9788000" y="1363587"/>
                <a:ext cx="2002727" cy="1138268"/>
              </a:xfrm>
              <a:prstGeom prst="rect">
                <a:avLst/>
              </a:prstGeom>
              <a:effectLst>
                <a:outerShdw blurRad="50800" dist="38100" sx="102000" sy="102000" algn="l" rotWithShape="0">
                  <a:prstClr val="black">
                    <a:alpha val="40000"/>
                  </a:prstClr>
                </a:outerShdw>
              </a:effectLst>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5125" y="1237043"/>
                <a:ext cx="521294" cy="407479"/>
              </a:xfrm>
              <a:prstGeom prst="rect">
                <a:avLst/>
              </a:prstGeom>
            </p:spPr>
          </p:pic>
        </p:grpSp>
        <p:grpSp>
          <p:nvGrpSpPr>
            <p:cNvPr id="17" name="Groupe 16"/>
            <p:cNvGrpSpPr/>
            <p:nvPr/>
          </p:nvGrpSpPr>
          <p:grpSpPr>
            <a:xfrm>
              <a:off x="5985342" y="285194"/>
              <a:ext cx="6101673" cy="1106256"/>
              <a:chOff x="6090327" y="95931"/>
              <a:chExt cx="6101673" cy="1106256"/>
            </a:xfrm>
          </p:grpSpPr>
          <p:grpSp>
            <p:nvGrpSpPr>
              <p:cNvPr id="33" name="Groupe 32"/>
              <p:cNvGrpSpPr/>
              <p:nvPr/>
            </p:nvGrpSpPr>
            <p:grpSpPr>
              <a:xfrm>
                <a:off x="6090327" y="95931"/>
                <a:ext cx="6101673" cy="1106256"/>
                <a:chOff x="1954816" y="140247"/>
                <a:chExt cx="8269033" cy="1475836"/>
              </a:xfrm>
            </p:grpSpPr>
            <p:pic>
              <p:nvPicPr>
                <p:cNvPr id="35" name="Image 34"/>
                <p:cNvPicPr>
                  <a:picLocks noChangeAspect="1"/>
                </p:cNvPicPr>
                <p:nvPr/>
              </p:nvPicPr>
              <p:blipFill rotWithShape="1">
                <a:blip r:embed="rId8" cstate="print">
                  <a:extLst>
                    <a:ext uri="{28A0092B-C50C-407E-A947-70E740481C1C}">
                      <a14:useLocalDpi xmlns:a14="http://schemas.microsoft.com/office/drawing/2010/main" val="0"/>
                    </a:ext>
                  </a:extLst>
                </a:blip>
                <a:srcRect b="70972"/>
                <a:stretch/>
              </p:blipFill>
              <p:spPr>
                <a:xfrm>
                  <a:off x="1954816" y="140247"/>
                  <a:ext cx="8269033" cy="1136285"/>
                </a:xfrm>
                <a:prstGeom prst="rect">
                  <a:avLst/>
                </a:prstGeom>
              </p:spPr>
            </p:pic>
            <p:pic>
              <p:nvPicPr>
                <p:cNvPr id="36" name="Image 35"/>
                <p:cNvPicPr>
                  <a:picLocks noChangeAspect="1"/>
                </p:cNvPicPr>
                <p:nvPr/>
              </p:nvPicPr>
              <p:blipFill rotWithShape="1">
                <a:blip r:embed="rId9" cstate="print">
                  <a:extLst>
                    <a:ext uri="{28A0092B-C50C-407E-A947-70E740481C1C}">
                      <a14:useLocalDpi xmlns:a14="http://schemas.microsoft.com/office/drawing/2010/main" val="0"/>
                    </a:ext>
                  </a:extLst>
                </a:blip>
                <a:srcRect t="87361"/>
                <a:stretch/>
              </p:blipFill>
              <p:spPr>
                <a:xfrm>
                  <a:off x="1954816" y="1110674"/>
                  <a:ext cx="8269033" cy="505409"/>
                </a:xfrm>
                <a:prstGeom prst="rect">
                  <a:avLst/>
                </a:prstGeom>
              </p:spPr>
            </p:pic>
          </p:grpSp>
          <p:sp>
            <p:nvSpPr>
              <p:cNvPr id="34" name="Titre 1"/>
              <p:cNvSpPr txBox="1">
                <a:spLocks/>
              </p:cNvSpPr>
              <p:nvPr/>
            </p:nvSpPr>
            <p:spPr>
              <a:xfrm>
                <a:off x="6565285" y="239126"/>
                <a:ext cx="5134337" cy="570612"/>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smtClean="0">
                    <a:ln w="28575">
                      <a:noFill/>
                    </a:ln>
                    <a:latin typeface="Marker Felt"/>
                    <a:cs typeface="Marker Felt"/>
                  </a:rPr>
                  <a:t>Team Name</a:t>
                </a:r>
                <a:endParaRPr lang="fr-FR" sz="2800" b="1" dirty="0">
                  <a:ln w="28575">
                    <a:noFill/>
                  </a:ln>
                  <a:latin typeface="Marker Felt"/>
                  <a:cs typeface="Marker Felt"/>
                </a:endParaRPr>
              </a:p>
            </p:txBody>
          </p:sp>
        </p:grpSp>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3719">
              <a:off x="3265495" y="3477244"/>
              <a:ext cx="2210466" cy="2136342"/>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97876">
              <a:off x="6079072" y="3172630"/>
              <a:ext cx="2465349" cy="2630624"/>
            </a:xfrm>
            <a:prstGeom prst="rect">
              <a:avLst/>
            </a:prstGeom>
          </p:spPr>
        </p:pic>
        <p:sp>
          <p:nvSpPr>
            <p:cNvPr id="24" name="ZoneTexte 23"/>
            <p:cNvSpPr txBox="1"/>
            <p:nvPr/>
          </p:nvSpPr>
          <p:spPr>
            <a:xfrm rot="21161077">
              <a:off x="3455424" y="3881788"/>
              <a:ext cx="1706039"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2</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sp>
          <p:nvSpPr>
            <p:cNvPr id="25" name="ZoneTexte 24"/>
            <p:cNvSpPr txBox="1"/>
            <p:nvPr/>
          </p:nvSpPr>
          <p:spPr>
            <a:xfrm rot="21423740">
              <a:off x="6647513" y="3838462"/>
              <a:ext cx="1469034"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3</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sp>
          <p:nvSpPr>
            <p:cNvPr id="26" name="ZoneTexte 25"/>
            <p:cNvSpPr txBox="1"/>
            <p:nvPr/>
          </p:nvSpPr>
          <p:spPr>
            <a:xfrm rot="375949">
              <a:off x="9586217" y="4495400"/>
              <a:ext cx="1615907"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4</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3264" y="3399140"/>
              <a:ext cx="372883" cy="610954"/>
            </a:xfrm>
            <a:prstGeom prst="rect">
              <a:avLst/>
            </a:prstGeom>
          </p:spPr>
        </p:pic>
        <p:pic>
          <p:nvPicPr>
            <p:cNvPr id="30" name="Imag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4024" y="359402"/>
              <a:ext cx="492312" cy="430628"/>
            </a:xfrm>
            <a:prstGeom prst="rect">
              <a:avLst/>
            </a:prstGeom>
          </p:spPr>
        </p:pic>
        <p:pic>
          <p:nvPicPr>
            <p:cNvPr id="31" name="Imag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618340">
              <a:off x="11330172" y="468120"/>
              <a:ext cx="486160" cy="425247"/>
            </a:xfrm>
            <a:prstGeom prst="rect">
              <a:avLst/>
            </a:prstGeom>
          </p:spPr>
        </p:pic>
      </p:grpSp>
      <p:sp>
        <p:nvSpPr>
          <p:cNvPr id="5" name="Espace réservé pour une image  4" descr="Photo&#10;"/>
          <p:cNvSpPr>
            <a:spLocks noGrp="1"/>
          </p:cNvSpPr>
          <p:nvPr>
            <p:ph type="pic" sz="quarter" idx="10"/>
          </p:nvPr>
        </p:nvSpPr>
        <p:spPr>
          <a:xfrm rot="21343811">
            <a:off x="3339541" y="1441966"/>
            <a:ext cx="1600264" cy="1781288"/>
          </a:xfrm>
          <a:solidFill>
            <a:schemeClr val="accent1">
              <a:lumMod val="20000"/>
              <a:lumOff val="80000"/>
              <a:alpha val="63000"/>
            </a:schemeClr>
          </a:solidFill>
        </p:spPr>
      </p:sp>
      <p:sp>
        <p:nvSpPr>
          <p:cNvPr id="6" name="Espace réservé pour une image  5" descr="Photo&#10;"/>
          <p:cNvSpPr>
            <a:spLocks noGrp="1"/>
          </p:cNvSpPr>
          <p:nvPr>
            <p:ph type="pic" sz="quarter" idx="11"/>
          </p:nvPr>
        </p:nvSpPr>
        <p:spPr>
          <a:xfrm rot="21054116">
            <a:off x="495103" y="2096259"/>
            <a:ext cx="1504097" cy="1667597"/>
          </a:xfrm>
          <a:solidFill>
            <a:schemeClr val="accent1">
              <a:lumMod val="20000"/>
              <a:lumOff val="80000"/>
              <a:alpha val="63000"/>
            </a:schemeClr>
          </a:solidFill>
        </p:spPr>
      </p:sp>
      <p:sp>
        <p:nvSpPr>
          <p:cNvPr id="7" name="Espace réservé pour une image  6" descr="Photo&#10;"/>
          <p:cNvSpPr>
            <a:spLocks noGrp="1"/>
          </p:cNvSpPr>
          <p:nvPr>
            <p:ph type="pic" sz="quarter" idx="12"/>
          </p:nvPr>
        </p:nvSpPr>
        <p:spPr>
          <a:xfrm rot="197503">
            <a:off x="6586812" y="1472271"/>
            <a:ext cx="1484516" cy="1724477"/>
          </a:xfrm>
          <a:solidFill>
            <a:schemeClr val="accent1">
              <a:lumMod val="20000"/>
              <a:lumOff val="80000"/>
              <a:alpha val="63000"/>
            </a:schemeClr>
          </a:solidFill>
        </p:spPr>
      </p:sp>
      <p:sp>
        <p:nvSpPr>
          <p:cNvPr id="8" name="Espace réservé pour une image  7" descr="Photo&#10;"/>
          <p:cNvSpPr>
            <a:spLocks noGrp="1"/>
          </p:cNvSpPr>
          <p:nvPr>
            <p:ph type="pic" sz="quarter" idx="13"/>
          </p:nvPr>
        </p:nvSpPr>
        <p:spPr>
          <a:xfrm rot="497323">
            <a:off x="9981538" y="2019455"/>
            <a:ext cx="1358900" cy="1710704"/>
          </a:xfrm>
          <a:solidFill>
            <a:schemeClr val="accent1">
              <a:lumMod val="20000"/>
              <a:lumOff val="80000"/>
              <a:alpha val="63000"/>
            </a:schemeClr>
          </a:solidFill>
        </p:spPr>
      </p:sp>
      <p:pic>
        <p:nvPicPr>
          <p:cNvPr id="42" name="Imag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899955" y="2002938"/>
            <a:ext cx="521294" cy="407479"/>
          </a:xfrm>
          <a:prstGeom prst="rect">
            <a:avLst/>
          </a:prstGeom>
        </p:spPr>
      </p:pic>
      <p:pic>
        <p:nvPicPr>
          <p:cNvPr id="43" name="Imag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3634498" y="1363401"/>
            <a:ext cx="521294" cy="407479"/>
          </a:xfrm>
          <a:prstGeom prst="rect">
            <a:avLst/>
          </a:prstGeom>
        </p:spPr>
      </p:pic>
      <p:pic>
        <p:nvPicPr>
          <p:cNvPr id="44" name="Imag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7079105" y="1376628"/>
            <a:ext cx="521294" cy="407479"/>
          </a:xfrm>
          <a:prstGeom prst="rect">
            <a:avLst/>
          </a:prstGeom>
        </p:spPr>
      </p:pic>
      <p:pic>
        <p:nvPicPr>
          <p:cNvPr id="45" name="Imag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10844493" y="1992990"/>
            <a:ext cx="521294" cy="407479"/>
          </a:xfrm>
          <a:prstGeom prst="rect">
            <a:avLst/>
          </a:prstGeom>
        </p:spPr>
      </p:pic>
    </p:spTree>
    <p:extLst>
      <p:ext uri="{BB962C8B-B14F-4D97-AF65-F5344CB8AC3E}">
        <p14:creationId xmlns:p14="http://schemas.microsoft.com/office/powerpoint/2010/main" val="22360064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4349"/>
            <a:ext cx="12203324" cy="6853651"/>
            <a:chOff x="0" y="0"/>
            <a:chExt cx="12203324" cy="6853651"/>
          </a:xfrm>
        </p:grpSpPr>
        <p:pic>
          <p:nvPicPr>
            <p:cNvPr id="3" name="Image 2"/>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t="5394" b="10371"/>
            <a:stretch/>
          </p:blipFill>
          <p:spPr>
            <a:xfrm>
              <a:off x="0" y="0"/>
              <a:ext cx="12192000" cy="6844937"/>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01854"/>
              <a:ext cx="5090153" cy="98819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a:ln w="12700">
                    <a:noFill/>
                  </a:ln>
                  <a:solidFill>
                    <a:schemeClr val="bg1"/>
                  </a:solidFill>
                  <a:latin typeface="Impact" panose="020B0806030902050204" pitchFamily="34" charset="0"/>
                </a:rPr>
                <a:t>2</a:t>
              </a:r>
              <a:r>
                <a:rPr lang="fr-FR" sz="11400" dirty="0" smtClean="0">
                  <a:ln w="12700">
                    <a:noFill/>
                  </a:ln>
                  <a:solidFill>
                    <a:schemeClr val="bg1"/>
                  </a:solidFill>
                  <a:latin typeface="Impact" panose="020B0806030902050204" pitchFamily="34" charset="0"/>
                </a:rPr>
                <a:t>. THE EVENT</a:t>
              </a:r>
            </a:p>
            <a:p>
              <a:pPr algn="l"/>
              <a:r>
                <a:rPr lang="fr-FR" sz="5500" dirty="0" smtClean="0">
                  <a:ln>
                    <a:solidFill>
                      <a:schemeClr val="bg1"/>
                    </a:solidFill>
                  </a:ln>
                  <a:solidFill>
                    <a:srgbClr val="CC0000"/>
                  </a:solidFill>
                  <a:latin typeface="Impact" panose="020B0806030902050204" pitchFamily="34" charset="0"/>
                </a:rPr>
                <a:t>RAID IN FRANCE </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542903" y="59044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9440562" y="126999"/>
              <a:ext cx="2762762" cy="131802"/>
              <a:chOff x="0" y="5667632"/>
              <a:chExt cx="4078926" cy="131802"/>
            </a:xfrm>
          </p:grpSpPr>
          <p:cxnSp>
            <p:nvCxnSpPr>
              <p:cNvPr id="12" name="Connecteur droit 11"/>
              <p:cNvCxnSpPr/>
              <p:nvPr/>
            </p:nvCxnSpPr>
            <p:spPr>
              <a:xfrm flipV="1">
                <a:off x="0" y="5667632"/>
                <a:ext cx="4069492" cy="1"/>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28418" y="5696464"/>
                <a:ext cx="3550508" cy="411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049975" y="5729414"/>
                <a:ext cx="301505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564663" y="5766484"/>
                <a:ext cx="250430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029762" y="5795315"/>
                <a:ext cx="2034746" cy="41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937" y="2015756"/>
              <a:ext cx="2919813" cy="2817501"/>
            </a:xfrm>
            <a:prstGeom prst="rect">
              <a:avLst/>
            </a:prstGeom>
            <a:effectLst>
              <a:glow rad="139700">
                <a:schemeClr val="bg1">
                  <a:alpha val="40000"/>
                </a:schemeClr>
              </a:glow>
            </a:effectLst>
          </p:spPr>
        </p:pic>
      </p:grpSp>
    </p:spTree>
    <p:extLst>
      <p:ext uri="{BB962C8B-B14F-4D97-AF65-F5344CB8AC3E}">
        <p14:creationId xmlns:p14="http://schemas.microsoft.com/office/powerpoint/2010/main" val="36640288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3090" y="0"/>
            <a:ext cx="12313944" cy="6872264"/>
            <a:chOff x="-39566" y="-1"/>
            <a:chExt cx="12313944" cy="6872264"/>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687" r="9707"/>
            <a:stretch/>
          </p:blipFill>
          <p:spPr>
            <a:xfrm>
              <a:off x="8279027" y="0"/>
              <a:ext cx="3912973" cy="6858000"/>
            </a:xfrm>
            <a:prstGeom prst="rect">
              <a:avLst/>
            </a:prstGeom>
          </p:spPr>
        </p:pic>
        <p:sp>
          <p:nvSpPr>
            <p:cNvPr id="5" name="Triangle rectangle 4"/>
            <p:cNvSpPr/>
            <p:nvPr/>
          </p:nvSpPr>
          <p:spPr>
            <a:xfrm flipH="1">
              <a:off x="11186984" y="2825578"/>
              <a:ext cx="1087394" cy="403242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rectangle 8"/>
            <p:cNvSpPr/>
            <p:nvPr/>
          </p:nvSpPr>
          <p:spPr>
            <a:xfrm rot="10800000" flipH="1">
              <a:off x="8274907" y="-1"/>
              <a:ext cx="2030628" cy="68065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11382863" y="6273918"/>
              <a:ext cx="734995" cy="474928"/>
            </a:xfrm>
            <a:prstGeom prst="rect">
              <a:avLst/>
            </a:prstGeom>
          </p:spPr>
        </p:pic>
        <p:sp>
          <p:nvSpPr>
            <p:cNvPr id="17" name="ZoneTexte 16"/>
            <p:cNvSpPr txBox="1"/>
            <p:nvPr/>
          </p:nvSpPr>
          <p:spPr>
            <a:xfrm>
              <a:off x="4087344" y="452627"/>
              <a:ext cx="5625933" cy="584775"/>
            </a:xfrm>
            <a:prstGeom prst="rect">
              <a:avLst/>
            </a:prstGeom>
            <a:noFill/>
          </p:spPr>
          <p:txBody>
            <a:bodyPr wrap="square" rtlCol="0">
              <a:spAutoFit/>
            </a:bodyPr>
            <a:lstStyle/>
            <a:p>
              <a:pPr algn="r"/>
              <a:r>
                <a:rPr lang="fr-FR" sz="3200" dirty="0">
                  <a:solidFill>
                    <a:srgbClr val="CC0000"/>
                  </a:solidFill>
                  <a:latin typeface="Impact" panose="020B0806030902050204" pitchFamily="34" charset="0"/>
                </a:rPr>
                <a:t>ARWS CIRCUIT</a:t>
              </a:r>
            </a:p>
          </p:txBody>
        </p:sp>
        <p:sp>
          <p:nvSpPr>
            <p:cNvPr id="18" name="Rectangle 17"/>
            <p:cNvSpPr/>
            <p:nvPr/>
          </p:nvSpPr>
          <p:spPr>
            <a:xfrm>
              <a:off x="4111191" y="1041710"/>
              <a:ext cx="5625933"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2" name="ZoneTexte 1"/>
            <p:cNvSpPr txBox="1"/>
            <p:nvPr/>
          </p:nvSpPr>
          <p:spPr>
            <a:xfrm>
              <a:off x="64583" y="1572795"/>
              <a:ext cx="6856990" cy="461665"/>
            </a:xfrm>
            <a:prstGeom prst="rect">
              <a:avLst/>
            </a:prstGeom>
            <a:noFill/>
          </p:spPr>
          <p:txBody>
            <a:bodyPr wrap="square" rtlCol="0">
              <a:spAutoFit/>
            </a:bodyPr>
            <a:lstStyle/>
            <a:p>
              <a:pPr algn="r"/>
              <a:r>
                <a:rPr lang="en-US" sz="1200" dirty="0">
                  <a:latin typeface="Carlito" panose="020F0502020204030204" pitchFamily="34" charset="0"/>
                  <a:cs typeface="Carlito" panose="020F0502020204030204" pitchFamily="34" charset="0"/>
                </a:rPr>
                <a:t>Adventure Racing World Series (ARWS) was created in 2001. It is the circuit that unites “long-distance” adventure racings around the globe. It organizes and structures the world cup</a:t>
              </a:r>
              <a:r>
                <a:rPr lang="fr-FR" sz="1200" dirty="0" smtClean="0">
                  <a:latin typeface="Carlito" panose="020F0502020204030204" pitchFamily="34" charset="0"/>
                  <a:cs typeface="Carlito" panose="020F0502020204030204" pitchFamily="34" charset="0"/>
                </a:rPr>
                <a:t>.</a:t>
              </a:r>
            </a:p>
          </p:txBody>
        </p:sp>
        <p:grpSp>
          <p:nvGrpSpPr>
            <p:cNvPr id="8" name="Groupe 7"/>
            <p:cNvGrpSpPr/>
            <p:nvPr/>
          </p:nvGrpSpPr>
          <p:grpSpPr>
            <a:xfrm>
              <a:off x="64582" y="3527034"/>
              <a:ext cx="5663054" cy="3345229"/>
              <a:chOff x="179395" y="3403255"/>
              <a:chExt cx="5663054" cy="3345229"/>
            </a:xfrm>
          </p:grpSpPr>
          <p:pic>
            <p:nvPicPr>
              <p:cNvPr id="12" name="Image 11"/>
              <p:cNvPicPr>
                <a:picLocks noChangeAspect="1"/>
              </p:cNvPicPr>
              <p:nvPr/>
            </p:nvPicPr>
            <p:blipFill>
              <a:blip r:embed="rId5"/>
              <a:stretch>
                <a:fillRect/>
              </a:stretch>
            </p:blipFill>
            <p:spPr>
              <a:xfrm>
                <a:off x="179395" y="3403255"/>
                <a:ext cx="5663054" cy="3345229"/>
              </a:xfrm>
              <a:prstGeom prst="rect">
                <a:avLst/>
              </a:prstGeom>
            </p:spPr>
          </p:pic>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19836">
                <a:off x="2808194" y="4551674"/>
                <a:ext cx="323092" cy="252551"/>
              </a:xfrm>
              <a:prstGeom prst="rect">
                <a:avLst/>
              </a:prstGeom>
            </p:spPr>
          </p:pic>
          <p:pic>
            <p:nvPicPr>
              <p:cNvPr id="20" name="Image 19"/>
              <p:cNvPicPr>
                <a:picLocks noChangeAspect="1"/>
              </p:cNvPicPr>
              <p:nvPr/>
            </p:nvPicPr>
            <p:blipFill rotWithShape="1">
              <a:blip r:embed="rId7" cstate="print">
                <a:extLst>
                  <a:ext uri="{28A0092B-C50C-407E-A947-70E740481C1C}">
                    <a14:useLocalDpi xmlns:a14="http://schemas.microsoft.com/office/drawing/2010/main" val="0"/>
                  </a:ext>
                </a:extLst>
              </a:blip>
              <a:srcRect l="8438" t="16421" r="4661" b="20501"/>
              <a:stretch/>
            </p:blipFill>
            <p:spPr>
              <a:xfrm>
                <a:off x="3560391" y="3613898"/>
                <a:ext cx="848498" cy="403654"/>
              </a:xfrm>
              <a:prstGeom prst="rect">
                <a:avLst/>
              </a:prstGeom>
              <a:ln w="12700">
                <a:solidFill>
                  <a:srgbClr val="CC0000"/>
                </a:solidFill>
              </a:ln>
            </p:spPr>
          </p:pic>
        </p:grpSp>
        <p:pic>
          <p:nvPicPr>
            <p:cNvPr id="63" name="Picture 18" descr="AR World Series (@ARWorldSeries) | Twitter"/>
            <p:cNvPicPr>
              <a:picLocks noChangeAspect="1" noChangeArrowheads="1"/>
            </p:cNvPicPr>
            <p:nvPr/>
          </p:nvPicPr>
          <p:blipFill rotWithShape="1">
            <a:blip r:embed="rId8">
              <a:extLst>
                <a:ext uri="{28A0092B-C50C-407E-A947-70E740481C1C}">
                  <a14:useLocalDpi xmlns:a14="http://schemas.microsoft.com/office/drawing/2010/main" val="0"/>
                </a:ext>
              </a:extLst>
            </a:blip>
            <a:srcRect t="23338" b="31055"/>
            <a:stretch/>
          </p:blipFill>
          <p:spPr bwMode="auto">
            <a:xfrm>
              <a:off x="7734965" y="1448747"/>
              <a:ext cx="1533893" cy="699581"/>
            </a:xfrm>
            <a:prstGeom prst="rect">
              <a:avLst/>
            </a:prstGeom>
            <a:noFill/>
            <a:extLst>
              <a:ext uri="{909E8E84-426E-40dd-AFC4-6F175D3DCCD1}">
                <a14:hiddenFill xmlns:a14="http://schemas.microsoft.com/office/drawing/2010/main">
                  <a:solidFill>
                    <a:srgbClr val="FFFFFF"/>
                  </a:solidFill>
                </a14:hiddenFill>
              </a:ext>
            </a:extLst>
          </p:spPr>
        </p:pic>
        <p:sp>
          <p:nvSpPr>
            <p:cNvPr id="64" name="ZoneTexte 63"/>
            <p:cNvSpPr txBox="1"/>
            <p:nvPr/>
          </p:nvSpPr>
          <p:spPr>
            <a:xfrm>
              <a:off x="-39566" y="3025430"/>
              <a:ext cx="6571812" cy="461665"/>
            </a:xfrm>
            <a:prstGeom prst="rect">
              <a:avLst/>
            </a:prstGeom>
            <a:noFill/>
          </p:spPr>
          <p:txBody>
            <a:bodyPr wrap="square" rtlCol="0">
              <a:spAutoFit/>
            </a:bodyPr>
            <a:lstStyle/>
            <a:p>
              <a:pPr algn="r"/>
              <a:r>
                <a:rPr lang="en-US" sz="1200" dirty="0">
                  <a:latin typeface="Carlito" panose="020F0502020204030204" pitchFamily="34" charset="0"/>
                  <a:cs typeface="Carlito" panose="020F0502020204030204" pitchFamily="34" charset="0"/>
                </a:rPr>
                <a:t>All these rounds are qualifier events in the Adventure Racing World Championship (ARWC).</a:t>
              </a:r>
            </a:p>
            <a:p>
              <a:pPr algn="r"/>
              <a:r>
                <a:rPr lang="en-US" sz="1200" dirty="0">
                  <a:latin typeface="Carlito" panose="020F0502020204030204" pitchFamily="34" charset="0"/>
                  <a:cs typeface="Carlito" panose="020F0502020204030204" pitchFamily="34" charset="0"/>
                </a:rPr>
                <a:t>In </a:t>
              </a:r>
              <a:r>
                <a:rPr lang="en-US" sz="1200" dirty="0" err="1">
                  <a:latin typeface="Carlito" panose="020F0502020204030204" pitchFamily="34" charset="0"/>
                  <a:cs typeface="Carlito" panose="020F0502020204030204" pitchFamily="34" charset="0"/>
                </a:rPr>
                <a:t>october</a:t>
              </a:r>
              <a:r>
                <a:rPr lang="en-US" sz="1200" dirty="0">
                  <a:latin typeface="Carlito" panose="020F0502020204030204" pitchFamily="34" charset="0"/>
                  <a:cs typeface="Carlito" panose="020F0502020204030204" pitchFamily="34" charset="0"/>
                </a:rPr>
                <a:t> 2021, Spain will host this Championship.</a:t>
              </a:r>
              <a:endParaRPr lang="fr-FR" sz="1200" dirty="0">
                <a:latin typeface="Carlito" panose="020F0502020204030204" pitchFamily="34" charset="0"/>
                <a:cs typeface="Carlito" panose="020F0502020204030204" pitchFamily="34" charset="0"/>
              </a:endParaRPr>
            </a:p>
          </p:txBody>
        </p:sp>
        <p:sp>
          <p:nvSpPr>
            <p:cNvPr id="65" name="ZoneTexte 64"/>
            <p:cNvSpPr txBox="1"/>
            <p:nvPr/>
          </p:nvSpPr>
          <p:spPr>
            <a:xfrm>
              <a:off x="430022" y="2222528"/>
              <a:ext cx="6126112" cy="461665"/>
            </a:xfrm>
            <a:prstGeom prst="rect">
              <a:avLst/>
            </a:prstGeom>
            <a:noFill/>
          </p:spPr>
          <p:txBody>
            <a:bodyPr wrap="square" rtlCol="0">
              <a:spAutoFit/>
            </a:bodyPr>
            <a:lstStyle/>
            <a:p>
              <a:pPr algn="r"/>
              <a:r>
                <a:rPr lang="fr-FR" sz="1200" dirty="0">
                  <a:latin typeface="Carlito" panose="020F0502020204030204" pitchFamily="34" charset="0"/>
                  <a:cs typeface="Carlito" panose="020F0502020204030204" pitchFamily="34" charset="0"/>
                </a:rPr>
                <a:t>There are 16 rounds all </a:t>
              </a:r>
              <a:r>
                <a:rPr lang="fr-FR" sz="1200" dirty="0" err="1">
                  <a:latin typeface="Carlito" panose="020F0502020204030204" pitchFamily="34" charset="0"/>
                  <a:cs typeface="Carlito" panose="020F0502020204030204" pitchFamily="34" charset="0"/>
                </a:rPr>
                <a:t>around</a:t>
              </a:r>
              <a:r>
                <a:rPr lang="fr-FR" sz="1200" dirty="0">
                  <a:latin typeface="Carlito" panose="020F0502020204030204" pitchFamily="34" charset="0"/>
                  <a:cs typeface="Carlito" panose="020F0502020204030204" pitchFamily="34" charset="0"/>
                </a:rPr>
                <a:t> the world : Spain, South </a:t>
              </a:r>
              <a:r>
                <a:rPr lang="fr-FR" sz="1200" dirty="0" err="1">
                  <a:latin typeface="Carlito" panose="020F0502020204030204" pitchFamily="34" charset="0"/>
                  <a:cs typeface="Carlito" panose="020F0502020204030204" pitchFamily="34" charset="0"/>
                </a:rPr>
                <a:t>Africa</a:t>
              </a:r>
              <a:r>
                <a:rPr lang="fr-FR" sz="1200" dirty="0">
                  <a:latin typeface="Carlito" panose="020F0502020204030204" pitchFamily="34" charset="0"/>
                  <a:cs typeface="Carlito" panose="020F0502020204030204" pitchFamily="34" charset="0"/>
                </a:rPr>
                <a:t>, USA, </a:t>
              </a:r>
              <a:r>
                <a:rPr lang="fr-FR" sz="1200" dirty="0" err="1">
                  <a:latin typeface="Carlito" panose="020F0502020204030204" pitchFamily="34" charset="0"/>
                  <a:cs typeface="Carlito" panose="020F0502020204030204" pitchFamily="34" charset="0"/>
                </a:rPr>
                <a:t>Australia</a:t>
              </a:r>
              <a:r>
                <a:rPr lang="fr-FR" sz="1200" dirty="0">
                  <a:latin typeface="Carlito" panose="020F0502020204030204" pitchFamily="34" charset="0"/>
                  <a:cs typeface="Carlito" panose="020F0502020204030204" pitchFamily="34" charset="0"/>
                </a:rPr>
                <a:t>, France, </a:t>
              </a:r>
              <a:r>
                <a:rPr lang="fr-FR" sz="1200" dirty="0" err="1">
                  <a:latin typeface="Carlito" panose="020F0502020204030204" pitchFamily="34" charset="0"/>
                  <a:cs typeface="Carlito" panose="020F0502020204030204" pitchFamily="34" charset="0"/>
                </a:rPr>
                <a:t>Ecuador</a:t>
              </a:r>
              <a:r>
                <a:rPr lang="fr-FR" sz="1200" dirty="0">
                  <a:latin typeface="Carlito" panose="020F0502020204030204" pitchFamily="34" charset="0"/>
                  <a:cs typeface="Carlito" panose="020F0502020204030204" pitchFamily="34" charset="0"/>
                </a:rPr>
                <a:t>, Canada, </a:t>
              </a:r>
              <a:r>
                <a:rPr lang="fr-FR" sz="1200" dirty="0" err="1">
                  <a:latin typeface="Carlito" panose="020F0502020204030204" pitchFamily="34" charset="0"/>
                  <a:cs typeface="Carlito" panose="020F0502020204030204" pitchFamily="34" charset="0"/>
                </a:rPr>
                <a:t>Malaya,Paraguay</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Norway</a:t>
              </a:r>
              <a:r>
                <a:rPr lang="fr-FR" sz="1200" dirty="0">
                  <a:latin typeface="Carlito" panose="020F0502020204030204" pitchFamily="34" charset="0"/>
                  <a:cs typeface="Carlito" panose="020F0502020204030204" pitchFamily="34" charset="0"/>
                </a:rPr>
                <a:t>, Argentina, </a:t>
              </a:r>
              <a:r>
                <a:rPr lang="fr-FR" sz="1200" dirty="0" err="1">
                  <a:latin typeface="Carlito" panose="020F0502020204030204" pitchFamily="34" charset="0"/>
                  <a:cs typeface="Carlito" panose="020F0502020204030204" pitchFamily="34" charset="0"/>
                </a:rPr>
                <a:t>Japan</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India</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Croatia</a:t>
              </a:r>
              <a:r>
                <a:rPr lang="fr-FR" sz="1200" dirty="0">
                  <a:latin typeface="Carlito" panose="020F0502020204030204" pitchFamily="34" charset="0"/>
                  <a:cs typeface="Carlito" panose="020F0502020204030204" pitchFamily="34" charset="0"/>
                </a:rPr>
                <a:t>, United </a:t>
              </a:r>
              <a:r>
                <a:rPr lang="fr-FR" sz="1200" dirty="0" err="1">
                  <a:latin typeface="Carlito" panose="020F0502020204030204" pitchFamily="34" charset="0"/>
                  <a:cs typeface="Carlito" panose="020F0502020204030204" pitchFamily="34" charset="0"/>
                </a:rPr>
                <a:t>Kingdom</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Colombia</a:t>
              </a:r>
              <a:r>
                <a:rPr lang="fr-FR" sz="1200" dirty="0">
                  <a:latin typeface="Carlito" panose="020F0502020204030204" pitchFamily="34" charset="0"/>
                  <a:cs typeface="Carlito" panose="020F0502020204030204" pitchFamily="34" charset="0"/>
                </a:rPr>
                <a:t>.</a:t>
              </a:r>
              <a:endParaRPr lang="fr-FR" sz="1200" dirty="0" smtClean="0">
                <a:latin typeface="Carlito" panose="020F0502020204030204" pitchFamily="34" charset="0"/>
                <a:cs typeface="Carlito" panose="020F0502020204030204" pitchFamily="34" charset="0"/>
              </a:endParaRPr>
            </a:p>
          </p:txBody>
        </p:sp>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8669" y="50092"/>
              <a:ext cx="317820" cy="306684"/>
            </a:xfrm>
            <a:prstGeom prst="rect">
              <a:avLst/>
            </a:prstGeom>
            <a:effectLst/>
          </p:spPr>
        </p:pic>
      </p:grpSp>
      <p:pic>
        <p:nvPicPr>
          <p:cNvPr id="33" name="Image 32"/>
          <p:cNvPicPr>
            <a:picLocks noChangeAspect="1"/>
          </p:cNvPicPr>
          <p:nvPr/>
        </p:nvPicPr>
        <p:blipFill>
          <a:blip r:embed="rId10"/>
          <a:stretch>
            <a:fillRect/>
          </a:stretch>
        </p:blipFill>
        <p:spPr>
          <a:xfrm>
            <a:off x="6868411" y="2388073"/>
            <a:ext cx="2524473" cy="244516"/>
          </a:xfrm>
          <a:prstGeom prst="rect">
            <a:avLst/>
          </a:prstGeom>
        </p:spPr>
      </p:pic>
      <p:pic>
        <p:nvPicPr>
          <p:cNvPr id="34" name="Image 33"/>
          <p:cNvPicPr>
            <a:picLocks noChangeAspect="1"/>
          </p:cNvPicPr>
          <p:nvPr/>
        </p:nvPicPr>
        <p:blipFill>
          <a:blip r:embed="rId11"/>
          <a:stretch>
            <a:fillRect/>
          </a:stretch>
        </p:blipFill>
        <p:spPr>
          <a:xfrm>
            <a:off x="6977453" y="2745279"/>
            <a:ext cx="2306388" cy="211474"/>
          </a:xfrm>
          <a:prstGeom prst="rect">
            <a:avLst/>
          </a:prstGeom>
        </p:spPr>
      </p:pic>
      <p:pic>
        <p:nvPicPr>
          <p:cNvPr id="35" name="Image 34"/>
          <p:cNvPicPr>
            <a:picLocks noChangeAspect="1"/>
          </p:cNvPicPr>
          <p:nvPr/>
        </p:nvPicPr>
        <p:blipFill>
          <a:blip r:embed="rId12"/>
          <a:stretch>
            <a:fillRect/>
          </a:stretch>
        </p:blipFill>
        <p:spPr>
          <a:xfrm>
            <a:off x="6983213" y="3094437"/>
            <a:ext cx="2246910" cy="178431"/>
          </a:xfrm>
          <a:prstGeom prst="rect">
            <a:avLst/>
          </a:prstGeom>
        </p:spPr>
      </p:pic>
      <p:pic>
        <p:nvPicPr>
          <p:cNvPr id="36" name="Image 35"/>
          <p:cNvPicPr>
            <a:picLocks noChangeAspect="1"/>
          </p:cNvPicPr>
          <p:nvPr/>
        </p:nvPicPr>
        <p:blipFill>
          <a:blip r:embed="rId13"/>
          <a:stretch>
            <a:fillRect/>
          </a:stretch>
        </p:blipFill>
        <p:spPr>
          <a:xfrm>
            <a:off x="6572610" y="3404483"/>
            <a:ext cx="2524476" cy="224692"/>
          </a:xfrm>
          <a:prstGeom prst="rect">
            <a:avLst/>
          </a:prstGeom>
        </p:spPr>
      </p:pic>
      <p:pic>
        <p:nvPicPr>
          <p:cNvPr id="37" name="Image 36"/>
          <p:cNvPicPr>
            <a:picLocks noChangeAspect="1"/>
          </p:cNvPicPr>
          <p:nvPr/>
        </p:nvPicPr>
        <p:blipFill>
          <a:blip r:embed="rId14"/>
          <a:stretch>
            <a:fillRect/>
          </a:stretch>
        </p:blipFill>
        <p:spPr>
          <a:xfrm>
            <a:off x="6948180" y="3742318"/>
            <a:ext cx="2061870" cy="204865"/>
          </a:xfrm>
          <a:prstGeom prst="rect">
            <a:avLst/>
          </a:prstGeom>
        </p:spPr>
      </p:pic>
      <p:pic>
        <p:nvPicPr>
          <p:cNvPr id="38" name="Image 37"/>
          <p:cNvPicPr>
            <a:picLocks noChangeAspect="1"/>
          </p:cNvPicPr>
          <p:nvPr/>
        </p:nvPicPr>
        <p:blipFill>
          <a:blip r:embed="rId15"/>
          <a:stretch>
            <a:fillRect/>
          </a:stretch>
        </p:blipFill>
        <p:spPr>
          <a:xfrm>
            <a:off x="6392006" y="4033696"/>
            <a:ext cx="2484824" cy="257735"/>
          </a:xfrm>
          <a:prstGeom prst="rect">
            <a:avLst/>
          </a:prstGeom>
        </p:spPr>
      </p:pic>
      <p:pic>
        <p:nvPicPr>
          <p:cNvPr id="39" name="Image 38"/>
          <p:cNvPicPr>
            <a:picLocks noChangeAspect="1"/>
          </p:cNvPicPr>
          <p:nvPr/>
        </p:nvPicPr>
        <p:blipFill>
          <a:blip r:embed="rId16"/>
          <a:stretch>
            <a:fillRect/>
          </a:stretch>
        </p:blipFill>
        <p:spPr>
          <a:xfrm>
            <a:off x="6625561" y="4353614"/>
            <a:ext cx="2134570" cy="191649"/>
          </a:xfrm>
          <a:prstGeom prst="rect">
            <a:avLst/>
          </a:prstGeom>
        </p:spPr>
      </p:pic>
      <p:pic>
        <p:nvPicPr>
          <p:cNvPr id="40" name="Image 39"/>
          <p:cNvPicPr>
            <a:picLocks noChangeAspect="1"/>
          </p:cNvPicPr>
          <p:nvPr/>
        </p:nvPicPr>
        <p:blipFill>
          <a:blip r:embed="rId17"/>
          <a:stretch>
            <a:fillRect/>
          </a:stretch>
        </p:blipFill>
        <p:spPr>
          <a:xfrm>
            <a:off x="6100254" y="4679342"/>
            <a:ext cx="2611060" cy="224447"/>
          </a:xfrm>
          <a:prstGeom prst="rect">
            <a:avLst/>
          </a:prstGeom>
        </p:spPr>
      </p:pic>
      <p:pic>
        <p:nvPicPr>
          <p:cNvPr id="41" name="Image 40"/>
          <p:cNvPicPr>
            <a:picLocks noChangeAspect="1"/>
          </p:cNvPicPr>
          <p:nvPr/>
        </p:nvPicPr>
        <p:blipFill>
          <a:blip r:embed="rId18"/>
          <a:stretch>
            <a:fillRect/>
          </a:stretch>
        </p:blipFill>
        <p:spPr>
          <a:xfrm>
            <a:off x="6118406" y="5017143"/>
            <a:ext cx="2498042" cy="191649"/>
          </a:xfrm>
          <a:prstGeom prst="rect">
            <a:avLst/>
          </a:prstGeom>
        </p:spPr>
      </p:pic>
      <p:pic>
        <p:nvPicPr>
          <p:cNvPr id="42" name="Image 41"/>
          <p:cNvPicPr>
            <a:picLocks noChangeAspect="1"/>
          </p:cNvPicPr>
          <p:nvPr/>
        </p:nvPicPr>
        <p:blipFill>
          <a:blip r:embed="rId19"/>
          <a:stretch>
            <a:fillRect/>
          </a:stretch>
        </p:blipFill>
        <p:spPr>
          <a:xfrm>
            <a:off x="6047966" y="5342871"/>
            <a:ext cx="2392304" cy="224692"/>
          </a:xfrm>
          <a:prstGeom prst="rect">
            <a:avLst/>
          </a:prstGeom>
        </p:spPr>
      </p:pic>
      <p:pic>
        <p:nvPicPr>
          <p:cNvPr id="43" name="Image 42"/>
          <p:cNvPicPr>
            <a:picLocks noChangeAspect="1"/>
          </p:cNvPicPr>
          <p:nvPr/>
        </p:nvPicPr>
        <p:blipFill>
          <a:blip r:embed="rId20"/>
          <a:stretch>
            <a:fillRect/>
          </a:stretch>
        </p:blipFill>
        <p:spPr>
          <a:xfrm>
            <a:off x="5874293" y="5663614"/>
            <a:ext cx="2504649" cy="251126"/>
          </a:xfrm>
          <a:prstGeom prst="rect">
            <a:avLst/>
          </a:prstGeom>
        </p:spPr>
      </p:pic>
      <p:pic>
        <p:nvPicPr>
          <p:cNvPr id="44" name="Image 43"/>
          <p:cNvPicPr>
            <a:picLocks noChangeAspect="1"/>
          </p:cNvPicPr>
          <p:nvPr/>
        </p:nvPicPr>
        <p:blipFill>
          <a:blip r:embed="rId21"/>
          <a:stretch>
            <a:fillRect/>
          </a:stretch>
        </p:blipFill>
        <p:spPr>
          <a:xfrm>
            <a:off x="6363127" y="6051651"/>
            <a:ext cx="1890048" cy="237908"/>
          </a:xfrm>
          <a:prstGeom prst="rect">
            <a:avLst/>
          </a:prstGeom>
        </p:spPr>
      </p:pic>
      <p:pic>
        <p:nvPicPr>
          <p:cNvPr id="46" name="Image 45"/>
          <p:cNvPicPr>
            <a:picLocks noChangeAspect="1"/>
          </p:cNvPicPr>
          <p:nvPr/>
        </p:nvPicPr>
        <p:blipFill>
          <a:blip r:embed="rId22"/>
          <a:stretch>
            <a:fillRect/>
          </a:stretch>
        </p:blipFill>
        <p:spPr>
          <a:xfrm>
            <a:off x="5802908" y="6418698"/>
            <a:ext cx="2425341" cy="323819"/>
          </a:xfrm>
          <a:prstGeom prst="rect">
            <a:avLst/>
          </a:prstGeom>
        </p:spPr>
      </p:pic>
    </p:spTree>
    <p:extLst>
      <p:ext uri="{BB962C8B-B14F-4D97-AF65-F5344CB8AC3E}">
        <p14:creationId xmlns:p14="http://schemas.microsoft.com/office/powerpoint/2010/main" val="5877624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1907</TotalTime>
  <Words>1691</Words>
  <Application>Microsoft Macintosh PowerPoint</Application>
  <PresentationFormat>Personnalisé</PresentationFormat>
  <Paragraphs>241</Paragraphs>
  <Slides>22</Slides>
  <Notes>0</Notes>
  <HiddenSlides>0</HiddenSlides>
  <MMClips>0</MMClips>
  <ScaleCrop>false</ScaleCrop>
  <HeadingPairs>
    <vt:vector size="4" baseType="variant">
      <vt:variant>
        <vt:lpstr>Thème</vt:lpstr>
      </vt:variant>
      <vt:variant>
        <vt:i4>3</vt:i4>
      </vt:variant>
      <vt:variant>
        <vt:lpstr>Titres des diapositives</vt:lpstr>
      </vt:variant>
      <vt:variant>
        <vt:i4>22</vt:i4>
      </vt:variant>
    </vt:vector>
  </HeadingPairs>
  <TitlesOfParts>
    <vt:vector size="25" baseType="lpstr">
      <vt:lpstr>Thème Office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Région Nouvelle-Aquitaine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DOSSIER DE SPONSORING</dc:title>
  <dc:creator>RASSINEUX Brice</dc:creator>
  <cp:lastModifiedBy>Futura</cp:lastModifiedBy>
  <cp:revision>208</cp:revision>
  <dcterms:created xsi:type="dcterms:W3CDTF">2020-10-08T12:09:44Z</dcterms:created>
  <dcterms:modified xsi:type="dcterms:W3CDTF">2020-10-19T11:53:26Z</dcterms:modified>
</cp:coreProperties>
</file>