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61" r:id="rId3"/>
  </p:sldMasterIdLst>
  <p:handoutMasterIdLst>
    <p:handoutMasterId r:id="rId26"/>
  </p:handoutMasterIdLst>
  <p:sldIdLst>
    <p:sldId id="306" r:id="rId4"/>
    <p:sldId id="308" r:id="rId5"/>
    <p:sldId id="305" r:id="rId6"/>
    <p:sldId id="268" r:id="rId7"/>
    <p:sldId id="265" r:id="rId8"/>
    <p:sldId id="271" r:id="rId9"/>
    <p:sldId id="311" r:id="rId10"/>
    <p:sldId id="275" r:id="rId11"/>
    <p:sldId id="280" r:id="rId12"/>
    <p:sldId id="281" r:id="rId13"/>
    <p:sldId id="283" r:id="rId14"/>
    <p:sldId id="279" r:id="rId15"/>
    <p:sldId id="291" r:id="rId16"/>
    <p:sldId id="294" r:id="rId17"/>
    <p:sldId id="288" r:id="rId18"/>
    <p:sldId id="300" r:id="rId19"/>
    <p:sldId id="284" r:id="rId20"/>
    <p:sldId id="301" r:id="rId21"/>
    <p:sldId id="302" r:id="rId22"/>
    <p:sldId id="303" r:id="rId23"/>
    <p:sldId id="310" r:id="rId24"/>
    <p:sldId id="293" r:id="rId25"/>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151515"/>
    <a:srgbClr val="1F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99" d="100"/>
          <a:sy n="99" d="100"/>
        </p:scale>
        <p:origin x="-208" y="-40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3870"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F017CD32-2829-4BDC-9A44-88EECBF07D4F}" type="datetimeFigureOut">
              <a:rPr lang="fr-FR" smtClean="0"/>
              <a:t>19/10/20</a:t>
            </a:fld>
            <a:endParaRPr lang="fr-FR"/>
          </a:p>
        </p:txBody>
      </p:sp>
      <p:sp>
        <p:nvSpPr>
          <p:cNvPr id="4" name="Espace réservé du pied de page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8945EC6D-BD08-4730-998E-5E494CD2B8EF}" type="slidenum">
              <a:rPr lang="fr-FR" smtClean="0"/>
              <a:t>‹#›</a:t>
            </a:fld>
            <a:endParaRPr lang="fr-FR"/>
          </a:p>
        </p:txBody>
      </p:sp>
    </p:spTree>
    <p:extLst>
      <p:ext uri="{BB962C8B-B14F-4D97-AF65-F5344CB8AC3E}">
        <p14:creationId xmlns:p14="http://schemas.microsoft.com/office/powerpoint/2010/main" val="8637801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17590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42751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70233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Espace réservé pour une image  11"/>
          <p:cNvSpPr>
            <a:spLocks noGrp="1"/>
          </p:cNvSpPr>
          <p:nvPr>
            <p:ph type="pic" sz="quarter" idx="10"/>
          </p:nvPr>
        </p:nvSpPr>
        <p:spPr>
          <a:xfrm>
            <a:off x="1654175" y="1176338"/>
            <a:ext cx="1358900" cy="1574800"/>
          </a:xfrm>
          <a:prstGeom prst="rect">
            <a:avLst/>
          </a:prstGeom>
        </p:spPr>
        <p:txBody>
          <a:bodyPr/>
          <a:lstStyle/>
          <a:p>
            <a:endParaRPr lang="fr-FR"/>
          </a:p>
        </p:txBody>
      </p:sp>
      <p:sp>
        <p:nvSpPr>
          <p:cNvPr id="13" name="Espace réservé pour une image  11"/>
          <p:cNvSpPr>
            <a:spLocks noGrp="1"/>
          </p:cNvSpPr>
          <p:nvPr>
            <p:ph type="pic" sz="quarter" idx="11"/>
          </p:nvPr>
        </p:nvSpPr>
        <p:spPr>
          <a:xfrm>
            <a:off x="1806575" y="1328738"/>
            <a:ext cx="1358900" cy="1574800"/>
          </a:xfrm>
          <a:prstGeom prst="rect">
            <a:avLst/>
          </a:prstGeom>
        </p:spPr>
        <p:txBody>
          <a:bodyPr/>
          <a:lstStyle/>
          <a:p>
            <a:endParaRPr lang="fr-FR"/>
          </a:p>
        </p:txBody>
      </p:sp>
      <p:sp>
        <p:nvSpPr>
          <p:cNvPr id="14" name="Espace réservé pour une image  11"/>
          <p:cNvSpPr>
            <a:spLocks noGrp="1"/>
          </p:cNvSpPr>
          <p:nvPr>
            <p:ph type="pic" sz="quarter" idx="12"/>
          </p:nvPr>
        </p:nvSpPr>
        <p:spPr>
          <a:xfrm>
            <a:off x="1958975" y="1481138"/>
            <a:ext cx="1358900" cy="1574800"/>
          </a:xfrm>
          <a:prstGeom prst="rect">
            <a:avLst/>
          </a:prstGeom>
        </p:spPr>
        <p:txBody>
          <a:bodyPr/>
          <a:lstStyle/>
          <a:p>
            <a:endParaRPr lang="fr-FR"/>
          </a:p>
        </p:txBody>
      </p:sp>
      <p:sp>
        <p:nvSpPr>
          <p:cNvPr id="15" name="Espace réservé pour une image  11"/>
          <p:cNvSpPr>
            <a:spLocks noGrp="1"/>
          </p:cNvSpPr>
          <p:nvPr>
            <p:ph type="pic" sz="quarter" idx="13"/>
          </p:nvPr>
        </p:nvSpPr>
        <p:spPr>
          <a:xfrm>
            <a:off x="2111375" y="1633538"/>
            <a:ext cx="1358900" cy="1574800"/>
          </a:xfrm>
          <a:prstGeom prst="rect">
            <a:avLst/>
          </a:prstGeom>
        </p:spPr>
        <p:txBody>
          <a:bodyPr/>
          <a:lstStyle/>
          <a:p>
            <a:endParaRPr lang="fr-FR"/>
          </a:p>
        </p:txBody>
      </p:sp>
    </p:spTree>
    <p:extLst>
      <p:ext uri="{BB962C8B-B14F-4D97-AF65-F5344CB8AC3E}">
        <p14:creationId xmlns:p14="http://schemas.microsoft.com/office/powerpoint/2010/main" val="301107252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188309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77279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67068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B632CBB-16B3-4AD3-AEF7-C51FF600ECB7}"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145384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B632CBB-16B3-4AD3-AEF7-C51FF600ECB7}" type="datetimeFigureOut">
              <a:rPr lang="fr-FR" smtClean="0"/>
              <a:t>19/10/20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55454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B632CBB-16B3-4AD3-AEF7-C51FF600ECB7}" type="datetimeFigureOut">
              <a:rPr lang="fr-FR" smtClean="0"/>
              <a:t>19/10/20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1141838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B632CBB-16B3-4AD3-AEF7-C51FF600ECB7}" type="datetimeFigureOut">
              <a:rPr lang="fr-FR" smtClean="0"/>
              <a:t>19/10/20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94211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305429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B632CBB-16B3-4AD3-AEF7-C51FF600ECB7}"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30391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B632CBB-16B3-4AD3-AEF7-C51FF600ECB7}"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663756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806276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2164459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B632CBB-16B3-4AD3-AEF7-C51FF600ECB7}" type="datetimeFigureOut">
              <a:rPr lang="fr-FR" smtClean="0"/>
              <a:t>19/10/20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A27A681-5B9F-40DD-8B09-944D64BCF89F}" type="slidenum">
              <a:rPr lang="fr-FR" smtClean="0"/>
              <a:t>‹#›</a:t>
            </a:fld>
            <a:endParaRPr lang="fr-FR"/>
          </a:p>
        </p:txBody>
      </p:sp>
    </p:spTree>
    <p:extLst>
      <p:ext uri="{BB962C8B-B14F-4D97-AF65-F5344CB8AC3E}">
        <p14:creationId xmlns:p14="http://schemas.microsoft.com/office/powerpoint/2010/main" val="3490388588"/>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2280810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958553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433311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99E1F6B-3FCB-4E68-8152-567E347FB963}"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491213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99E1F6B-3FCB-4E68-8152-567E347FB963}" type="datetimeFigureOut">
              <a:rPr lang="fr-FR" smtClean="0"/>
              <a:t>19/10/20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86984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a:prstGeom prst="rect">
            <a:avLst/>
          </a:prstGeo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130320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99E1F6B-3FCB-4E68-8152-567E347FB963}" type="datetimeFigureOut">
              <a:rPr lang="fr-FR" smtClean="0"/>
              <a:t>19/10/20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4173630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E1F6B-3FCB-4E68-8152-567E347FB963}" type="datetimeFigureOut">
              <a:rPr lang="fr-FR" smtClean="0"/>
              <a:t>19/10/20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3123376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99E1F6B-3FCB-4E68-8152-567E347FB963}"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1223695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99E1F6B-3FCB-4E68-8152-567E347FB963}" type="datetimeFigureOut">
              <a:rPr lang="fr-FR" smtClean="0"/>
              <a:t>19/10/20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729492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2177697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18E0FC-D77C-4EAD-96BD-57ADD80CBFAA}" type="slidenum">
              <a:rPr lang="fr-FR" smtClean="0"/>
              <a:t>‹#›</a:t>
            </a:fld>
            <a:endParaRPr lang="fr-FR"/>
          </a:p>
        </p:txBody>
      </p:sp>
    </p:spTree>
    <p:extLst>
      <p:ext uri="{BB962C8B-B14F-4D97-AF65-F5344CB8AC3E}">
        <p14:creationId xmlns:p14="http://schemas.microsoft.com/office/powerpoint/2010/main" val="88809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56692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a:prstGeom prst="rect">
            <a:avLst/>
          </a:prstGeo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325447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8270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106786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224579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C8ED1AB-BAB4-4E01-98D2-7899D41F0F9E}" type="datetimeFigureOut">
              <a:rPr lang="fr-FR" smtClean="0"/>
              <a:t>19/10/20</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920380C7-D16D-4BE6-81AC-F7350113393C}" type="slidenum">
              <a:rPr lang="fr-FR" smtClean="0"/>
              <a:t>‹#›</a:t>
            </a:fld>
            <a:endParaRPr lang="fr-FR"/>
          </a:p>
        </p:txBody>
      </p:sp>
    </p:spTree>
    <p:extLst>
      <p:ext uri="{BB962C8B-B14F-4D97-AF65-F5344CB8AC3E}">
        <p14:creationId xmlns:p14="http://schemas.microsoft.com/office/powerpoint/2010/main" val="56010099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9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32CBB-16B3-4AD3-AEF7-C51FF600ECB7}" type="datetimeFigureOut">
              <a:rPr lang="fr-FR" smtClean="0"/>
              <a:t>19/10/20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7A681-5B9F-40DD-8B09-944D64BCF89F}" type="slidenum">
              <a:rPr lang="fr-FR" smtClean="0"/>
              <a:t>‹#›</a:t>
            </a:fld>
            <a:endParaRPr lang="fr-FR"/>
          </a:p>
        </p:txBody>
      </p:sp>
    </p:spTree>
    <p:extLst>
      <p:ext uri="{BB962C8B-B14F-4D97-AF65-F5344CB8AC3E}">
        <p14:creationId xmlns:p14="http://schemas.microsoft.com/office/powerpoint/2010/main" val="13849326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E1F6B-3FCB-4E68-8152-567E347FB963}" type="datetimeFigureOut">
              <a:rPr lang="fr-FR" smtClean="0"/>
              <a:t>19/10/20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8E0FC-D77C-4EAD-96BD-57ADD80CBFAA}" type="slidenum">
              <a:rPr lang="fr-FR" smtClean="0"/>
              <a:t>‹#›</a:t>
            </a:fld>
            <a:endParaRPr lang="fr-FR"/>
          </a:p>
        </p:txBody>
      </p:sp>
    </p:spTree>
    <p:extLst>
      <p:ext uri="{BB962C8B-B14F-4D97-AF65-F5344CB8AC3E}">
        <p14:creationId xmlns:p14="http://schemas.microsoft.com/office/powerpoint/2010/main" val="34788462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3.jpeg"/><Relationship Id="rId5" Type="http://schemas.openxmlformats.org/officeDocument/2006/relationships/image" Target="../media/image60.jpeg"/><Relationship Id="rId6" Type="http://schemas.openxmlformats.org/officeDocument/2006/relationships/image" Target="../media/image1.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11.xml.rels><?xml version="1.0" encoding="UTF-8" standalone="yes"?>
<Relationships xmlns="http://schemas.openxmlformats.org/package/2006/relationships"><Relationship Id="rId9" Type="http://schemas.openxmlformats.org/officeDocument/2006/relationships/image" Target="../media/image66.jpeg"/><Relationship Id="rId20" Type="http://schemas.openxmlformats.org/officeDocument/2006/relationships/image" Target="../media/image75.jpeg"/><Relationship Id="rId21" Type="http://schemas.openxmlformats.org/officeDocument/2006/relationships/image" Target="../media/image76.jpeg"/><Relationship Id="rId22" Type="http://schemas.openxmlformats.org/officeDocument/2006/relationships/image" Target="../media/image77.jpeg"/><Relationship Id="rId23" Type="http://schemas.openxmlformats.org/officeDocument/2006/relationships/image" Target="../media/image78.jpeg"/><Relationship Id="rId24" Type="http://schemas.openxmlformats.org/officeDocument/2006/relationships/image" Target="../media/image79.png"/><Relationship Id="rId25" Type="http://schemas.openxmlformats.org/officeDocument/2006/relationships/image" Target="../media/image80.jpeg"/><Relationship Id="rId26" Type="http://schemas.openxmlformats.org/officeDocument/2006/relationships/image" Target="../media/image81.png"/><Relationship Id="rId27" Type="http://schemas.openxmlformats.org/officeDocument/2006/relationships/image" Target="../media/image82.jpeg"/><Relationship Id="rId28" Type="http://schemas.openxmlformats.org/officeDocument/2006/relationships/image" Target="../media/image83.jpeg"/><Relationship Id="rId29" Type="http://schemas.openxmlformats.org/officeDocument/2006/relationships/image" Target="../media/image84.jpeg"/><Relationship Id="rId10" Type="http://schemas.openxmlformats.org/officeDocument/2006/relationships/image" Target="../media/image34.png"/><Relationship Id="rId11" Type="http://schemas.openxmlformats.org/officeDocument/2006/relationships/image" Target="../media/image15.png"/><Relationship Id="rId12" Type="http://schemas.openxmlformats.org/officeDocument/2006/relationships/image" Target="../media/image67.png"/><Relationship Id="rId13" Type="http://schemas.openxmlformats.org/officeDocument/2006/relationships/image" Target="../media/image68.jpeg"/><Relationship Id="rId14" Type="http://schemas.openxmlformats.org/officeDocument/2006/relationships/image" Target="../media/image69.jpeg"/><Relationship Id="rId15" Type="http://schemas.openxmlformats.org/officeDocument/2006/relationships/image" Target="../media/image70.jpeg"/><Relationship Id="rId16" Type="http://schemas.openxmlformats.org/officeDocument/2006/relationships/image" Target="../media/image71.png"/><Relationship Id="rId17" Type="http://schemas.openxmlformats.org/officeDocument/2006/relationships/image" Target="../media/image72.png"/><Relationship Id="rId18" Type="http://schemas.openxmlformats.org/officeDocument/2006/relationships/image" Target="../media/image73.png"/><Relationship Id="rId19"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30.png"/><Relationship Id="rId8"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2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14.xml.rels><?xml version="1.0" encoding="UTF-8" standalone="yes"?>
<Relationships xmlns="http://schemas.openxmlformats.org/package/2006/relationships"><Relationship Id="rId11" Type="http://schemas.openxmlformats.org/officeDocument/2006/relationships/image" Target="../media/image100.png"/><Relationship Id="rId12" Type="http://schemas.openxmlformats.org/officeDocument/2006/relationships/image" Target="../media/image101.png"/><Relationship Id="rId13" Type="http://schemas.openxmlformats.org/officeDocument/2006/relationships/image" Target="../media/image102.png"/><Relationship Id="rId14" Type="http://schemas.openxmlformats.org/officeDocument/2006/relationships/image" Target="../media/image103.png"/><Relationship Id="rId15" Type="http://schemas.openxmlformats.org/officeDocument/2006/relationships/image" Target="../media/image104.jpeg"/><Relationship Id="rId1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93.jpeg"/><Relationship Id="rId3" Type="http://schemas.openxmlformats.org/officeDocument/2006/relationships/image" Target="../media/image3.jpe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jpeg"/><Relationship Id="rId8" Type="http://schemas.openxmlformats.org/officeDocument/2006/relationships/image" Target="../media/image90.png"/><Relationship Id="rId9" Type="http://schemas.openxmlformats.org/officeDocument/2006/relationships/image" Target="../media/image98.png"/><Relationship Id="rId10"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6.png"/><Relationship Id="rId5" Type="http://schemas.openxmlformats.org/officeDocument/2006/relationships/image" Target="../media/image107.jpeg"/><Relationship Id="rId6" Type="http://schemas.openxmlformats.org/officeDocument/2006/relationships/image" Target="../media/image108.png"/><Relationship Id="rId7" Type="http://schemas.openxmlformats.org/officeDocument/2006/relationships/image" Target="../media/image109.jpeg"/><Relationship Id="rId8" Type="http://schemas.openxmlformats.org/officeDocument/2006/relationships/image" Target="../media/image110.pn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05.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7.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18.png"/><Relationship Id="rId14" Type="http://schemas.openxmlformats.org/officeDocument/2006/relationships/image" Target="../media/image119.png"/><Relationship Id="rId1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jpg"/><Relationship Id="rId4" Type="http://schemas.openxmlformats.org/officeDocument/2006/relationships/image" Target="../media/image7.jpeg"/><Relationship Id="rId5" Type="http://schemas.openxmlformats.org/officeDocument/2006/relationships/image" Target="../media/image3.jpe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00.png"/><Relationship Id="rId10" Type="http://schemas.openxmlformats.org/officeDocument/2006/relationships/image" Target="../media/image117.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20.jpg"/></Relationships>
</file>

<file path=ppt/slides/_rels/slide19.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3.jpeg"/><Relationship Id="rId5" Type="http://schemas.openxmlformats.org/officeDocument/2006/relationships/image" Target="../media/image123.jpeg"/><Relationship Id="rId6" Type="http://schemas.openxmlformats.org/officeDocument/2006/relationships/image" Target="../media/image124.png"/><Relationship Id="rId7" Type="http://schemas.openxmlformats.org/officeDocument/2006/relationships/image" Target="../media/image28.png"/><Relationship Id="rId8" Type="http://schemas.openxmlformats.org/officeDocument/2006/relationships/image" Target="../media/image125.jpeg"/><Relationship Id="rId9" Type="http://schemas.openxmlformats.org/officeDocument/2006/relationships/image" Target="../media/image126.jpeg"/><Relationship Id="rId10"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9.jpeg"/><Relationship Id="rId5"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128.jpeg"/></Relationships>
</file>

<file path=ppt/slides/_rels/slide21.xml.rels><?xml version="1.0" encoding="UTF-8" standalone="yes"?>
<Relationships xmlns="http://schemas.openxmlformats.org/package/2006/relationships"><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image" Target="../media/image36.png"/><Relationship Id="rId14"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29.jpeg"/><Relationship Id="rId4" Type="http://schemas.openxmlformats.org/officeDocument/2006/relationships/image" Target="../media/image119.png"/><Relationship Id="rId5" Type="http://schemas.openxmlformats.org/officeDocument/2006/relationships/image" Target="../media/image3.jpeg"/><Relationship Id="rId6" Type="http://schemas.openxmlformats.org/officeDocument/2006/relationships/image" Target="../media/image130.png"/><Relationship Id="rId7" Type="http://schemas.openxmlformats.org/officeDocument/2006/relationships/image" Target="../media/image131.jpeg"/><Relationship Id="rId8" Type="http://schemas.openxmlformats.org/officeDocument/2006/relationships/image" Target="../media/image38.png"/><Relationship Id="rId9" Type="http://schemas.openxmlformats.org/officeDocument/2006/relationships/image" Target="../media/image15.png"/><Relationship Id="rId10" Type="http://schemas.openxmlformats.org/officeDocument/2006/relationships/image" Target="../media/image132.png"/></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image" Target="../media/image13.jpeg"/><Relationship Id="rId3" Type="http://schemas.openxmlformats.org/officeDocument/2006/relationships/image" Target="../media/image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7.jpeg"/><Relationship Id="rId8" Type="http://schemas.openxmlformats.org/officeDocument/2006/relationships/image" Target="../media/image28.png"/><Relationship Id="rId9"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7.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30.png"/><Relationship Id="rId4" Type="http://schemas.openxmlformats.org/officeDocument/2006/relationships/image" Target="../media/image3.jpeg"/><Relationship Id="rId5" Type="http://schemas.openxmlformats.org/officeDocument/2006/relationships/image" Target="../media/image31.pn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55.png"/><Relationship Id="rId21" Type="http://schemas.openxmlformats.org/officeDocument/2006/relationships/image" Target="../media/image56.png"/><Relationship Id="rId22" Type="http://schemas.openxmlformats.org/officeDocument/2006/relationships/image" Target="../media/image57.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7.jpeg"/><Relationship Id="rId4" Type="http://schemas.openxmlformats.org/officeDocument/2006/relationships/image" Target="../media/image3.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jpe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12203324" cy="6858000"/>
            <a:chOff x="0" y="0"/>
            <a:chExt cx="12203324" cy="6858000"/>
          </a:xfrm>
        </p:grpSpPr>
        <p:sp>
          <p:nvSpPr>
            <p:cNvPr id="4" name="Rectangle 3"/>
            <p:cNvSpPr/>
            <p:nvPr/>
          </p:nvSpPr>
          <p:spPr>
            <a:xfrm>
              <a:off x="0" y="0"/>
              <a:ext cx="12192000" cy="6858000"/>
            </a:xfrm>
            <a:prstGeom prst="rect">
              <a:avLst/>
            </a:prstGeom>
            <a:solidFill>
              <a:schemeClr val="tx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0" y="6144740"/>
              <a:ext cx="5329882" cy="313038"/>
              <a:chOff x="0" y="5667632"/>
              <a:chExt cx="4069492" cy="313038"/>
            </a:xfrm>
          </p:grpSpPr>
          <p:cxnSp>
            <p:nvCxnSpPr>
              <p:cNvPr id="9" name="Connecteur droit 8"/>
              <p:cNvCxnSpPr/>
              <p:nvPr/>
            </p:nvCxnSpPr>
            <p:spPr>
              <a:xfrm flipV="1">
                <a:off x="0" y="5667632"/>
                <a:ext cx="4069492" cy="1"/>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0" y="5745892"/>
                <a:ext cx="3550508" cy="41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0" y="5828270"/>
                <a:ext cx="301504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0" y="5906530"/>
                <a:ext cx="250430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0" y="5976551"/>
                <a:ext cx="2034746" cy="41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ZoneTexte 19"/>
            <p:cNvSpPr txBox="1"/>
            <p:nvPr/>
          </p:nvSpPr>
          <p:spPr>
            <a:xfrm>
              <a:off x="327509" y="5588568"/>
              <a:ext cx="4384534" cy="584775"/>
            </a:xfrm>
            <a:prstGeom prst="rect">
              <a:avLst/>
            </a:prstGeom>
            <a:noFill/>
          </p:spPr>
          <p:txBody>
            <a:bodyPr wrap="square" rtlCol="0">
              <a:spAutoFit/>
            </a:bodyPr>
            <a:lstStyle/>
            <a:p>
              <a:r>
                <a:rPr lang="fr-FR" sz="3200" dirty="0" smtClean="0">
                  <a:solidFill>
                    <a:schemeClr val="bg1"/>
                  </a:solidFill>
                  <a:latin typeface="Impact" panose="020B0806030902050204" pitchFamily="34" charset="0"/>
                </a:rPr>
                <a:t>SPONSORSHIP PROPOSAL</a:t>
              </a:r>
              <a:endParaRPr lang="fr-FR" sz="3200" dirty="0">
                <a:solidFill>
                  <a:schemeClr val="bg1"/>
                </a:solidFill>
                <a:latin typeface="Impact" panose="020B0806030902050204" pitchFamily="34" charset="0"/>
              </a:endParaRPr>
            </a:p>
          </p:txBody>
        </p:sp>
        <p:grpSp>
          <p:nvGrpSpPr>
            <p:cNvPr id="18" name="Groupe 17"/>
            <p:cNvGrpSpPr/>
            <p:nvPr/>
          </p:nvGrpSpPr>
          <p:grpSpPr>
            <a:xfrm>
              <a:off x="9440562" y="102285"/>
              <a:ext cx="2762762" cy="221133"/>
              <a:chOff x="0" y="5667632"/>
              <a:chExt cx="4078926" cy="221133"/>
            </a:xfrm>
          </p:grpSpPr>
          <p:cxnSp>
            <p:nvCxnSpPr>
              <p:cNvPr id="27" name="Connecteur droit 26"/>
              <p:cNvCxnSpPr/>
              <p:nvPr/>
            </p:nvCxnSpPr>
            <p:spPr>
              <a:xfrm flipV="1">
                <a:off x="0" y="5667632"/>
                <a:ext cx="4069492" cy="1"/>
              </a:xfrm>
              <a:prstGeom prst="line">
                <a:avLst/>
              </a:prstGeom>
              <a:ln w="28575">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528418" y="5721178"/>
                <a:ext cx="3550508" cy="4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1049975" y="5778842"/>
                <a:ext cx="30150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1564663" y="5831101"/>
                <a:ext cx="250430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017599" y="5884646"/>
                <a:ext cx="2034746" cy="41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116" y="1317781"/>
              <a:ext cx="4375767" cy="4222438"/>
            </a:xfrm>
            <a:prstGeom prst="rect">
              <a:avLst/>
            </a:prstGeom>
            <a:effectLst/>
          </p:spPr>
        </p:pic>
      </p:grpSp>
    </p:spTree>
    <p:extLst>
      <p:ext uri="{BB962C8B-B14F-4D97-AF65-F5344CB8AC3E}">
        <p14:creationId xmlns:p14="http://schemas.microsoft.com/office/powerpoint/2010/main" val="74891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2700887" y="415743"/>
            <a:ext cx="5625933" cy="584775"/>
          </a:xfrm>
          <a:prstGeom prst="rect">
            <a:avLst/>
          </a:prstGeom>
          <a:noFill/>
        </p:spPr>
        <p:txBody>
          <a:bodyPr wrap="square" rtlCol="0">
            <a:spAutoFit/>
          </a:bodyPr>
          <a:lstStyle/>
          <a:p>
            <a:endParaRPr lang="fr-FR" sz="3200" dirty="0">
              <a:solidFill>
                <a:srgbClr val="CC0000"/>
              </a:solidFill>
              <a:latin typeface="Impact" panose="020B0806030902050204" pitchFamily="34" charset="0"/>
            </a:endParaRPr>
          </a:p>
        </p:txBody>
      </p:sp>
      <p:grpSp>
        <p:nvGrpSpPr>
          <p:cNvPr id="2" name="Groupe 1"/>
          <p:cNvGrpSpPr/>
          <p:nvPr/>
        </p:nvGrpSpPr>
        <p:grpSpPr>
          <a:xfrm>
            <a:off x="-8709" y="-2981"/>
            <a:ext cx="11907224" cy="6860980"/>
            <a:chOff x="0" y="-2981"/>
            <a:chExt cx="11907224" cy="686098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19155" r="40300"/>
            <a:stretch/>
          </p:blipFill>
          <p:spPr>
            <a:xfrm>
              <a:off x="5694" y="-2981"/>
              <a:ext cx="4165712" cy="6858000"/>
            </a:xfrm>
            <a:prstGeom prst="rect">
              <a:avLst/>
            </a:prstGeom>
          </p:spPr>
        </p:pic>
        <p:sp>
          <p:nvSpPr>
            <p:cNvPr id="22" name="Triangle rectangle 21"/>
            <p:cNvSpPr/>
            <p:nvPr/>
          </p:nvSpPr>
          <p:spPr>
            <a:xfrm>
              <a:off x="0" y="3253946"/>
              <a:ext cx="977562" cy="360405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rectangle 22"/>
            <p:cNvSpPr/>
            <p:nvPr/>
          </p:nvSpPr>
          <p:spPr>
            <a:xfrm rot="10800000">
              <a:off x="2280939" y="-2981"/>
              <a:ext cx="1894703" cy="68579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rotWithShape="1">
            <a:blip r:embed="rId3" cstate="print">
              <a:extLst>
                <a:ext uri="{28A0092B-C50C-407E-A947-70E740481C1C}">
                  <a14:useLocalDpi xmlns:a14="http://schemas.microsoft.com/office/drawing/2010/main" val="0"/>
                </a:ext>
              </a:extLst>
            </a:blip>
            <a:srcRect l="87118"/>
            <a:stretch/>
          </p:blipFill>
          <p:spPr>
            <a:xfrm>
              <a:off x="63162" y="6298631"/>
              <a:ext cx="702957" cy="454226"/>
            </a:xfrm>
            <a:prstGeom prst="rect">
              <a:avLst/>
            </a:prstGeom>
          </p:spPr>
        </p:pic>
        <p:sp>
          <p:nvSpPr>
            <p:cNvPr id="27" name="Rectangle 26"/>
            <p:cNvSpPr/>
            <p:nvPr/>
          </p:nvSpPr>
          <p:spPr>
            <a:xfrm flipV="1">
              <a:off x="2710248" y="960212"/>
              <a:ext cx="5378795"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8188667" y="244641"/>
              <a:ext cx="3718557" cy="996010"/>
            </a:xfrm>
            <a:prstGeom prst="rect">
              <a:avLst/>
            </a:prstGeom>
          </p:spPr>
        </p:pic>
        <p:sp>
          <p:nvSpPr>
            <p:cNvPr id="46" name="ZoneTexte 45"/>
            <p:cNvSpPr txBox="1"/>
            <p:nvPr/>
          </p:nvSpPr>
          <p:spPr>
            <a:xfrm>
              <a:off x="3493848" y="3119233"/>
              <a:ext cx="8030892" cy="1015663"/>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Raid in France has settled as the leading adventure race in the French outdoor realm, a sport experiencing a sharp expansion with nearly 200 races organized throughout France, with more than 35.000 enthusiasts. No other race is remotely like it: an adventure race in total autonomy. The concept is simple: 4 racers (including at least one woman) completely immerged in the wilderness for a 5 to 8 days non-stop adventure. The route remains secret until the race starts. The itineraries are uncovered in real time by the participants during the race.</a:t>
              </a:r>
              <a:endParaRPr lang="fr-FR" sz="1200" dirty="0">
                <a:latin typeface="Carlito" panose="020F0502020204030204" pitchFamily="34" charset="0"/>
                <a:cs typeface="Carlito" panose="020F0502020204030204" pitchFamily="34" charset="0"/>
              </a:endParaRPr>
            </a:p>
          </p:txBody>
        </p:sp>
        <p:pic>
          <p:nvPicPr>
            <p:cNvPr id="2050" name="Picture 2" descr="https://prp.raidinfrance.com/wp-content/uploads/2020/10/pascal-2-350x4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017"/>
            <a:stretch/>
          </p:blipFill>
          <p:spPr bwMode="auto">
            <a:xfrm>
              <a:off x="10519718" y="5108548"/>
              <a:ext cx="1102327" cy="130364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7" name="ZoneTexte 46"/>
            <p:cNvSpPr txBox="1"/>
            <p:nvPr/>
          </p:nvSpPr>
          <p:spPr>
            <a:xfrm>
              <a:off x="5807676" y="5698467"/>
              <a:ext cx="4604952" cy="769441"/>
            </a:xfrm>
            <a:prstGeom prst="rect">
              <a:avLst/>
            </a:prstGeom>
            <a:noFill/>
          </p:spPr>
          <p:txBody>
            <a:bodyPr wrap="square" rtlCol="0">
              <a:spAutoFit/>
            </a:bodyPr>
            <a:lstStyle/>
            <a:p>
              <a:pPr algn="r"/>
              <a:r>
                <a:rPr lang="en-US" sz="1100" b="1" i="1" dirty="0">
                  <a:latin typeface="Carlito" panose="020F0502020204030204" pitchFamily="34" charset="0"/>
                  <a:cs typeface="Carlito" panose="020F0502020204030204" pitchFamily="34" charset="0"/>
                </a:rPr>
                <a:t>Raid in France was founded by Pascal Bahuaud, </a:t>
              </a:r>
              <a:r>
                <a:rPr lang="en-US" sz="1100" b="1" i="1" dirty="0" err="1">
                  <a:latin typeface="Carlito" panose="020F0502020204030204" pitchFamily="34" charset="0"/>
                  <a:cs typeface="Carlito" panose="020F0502020204030204" pitchFamily="34" charset="0"/>
                </a:rPr>
                <a:t>olympic</a:t>
              </a:r>
              <a:r>
                <a:rPr lang="en-US" sz="1100" b="1" i="1" dirty="0">
                  <a:latin typeface="Carlito" panose="020F0502020204030204" pitchFamily="34" charset="0"/>
                  <a:cs typeface="Carlito" panose="020F0502020204030204" pitchFamily="34" charset="0"/>
                </a:rPr>
                <a:t> rowing </a:t>
              </a:r>
              <a:r>
                <a:rPr lang="en-US" sz="1100" b="1" i="1" dirty="0" err="1">
                  <a:latin typeface="Carlito" panose="020F0502020204030204" pitchFamily="34" charset="0"/>
                  <a:cs typeface="Carlito" panose="020F0502020204030204" pitchFamily="34" charset="0"/>
                </a:rPr>
                <a:t>finaliste</a:t>
              </a:r>
              <a:r>
                <a:rPr lang="en-US" sz="1100" b="1" i="1" dirty="0">
                  <a:latin typeface="Carlito" panose="020F0502020204030204" pitchFamily="34" charset="0"/>
                  <a:cs typeface="Carlito" panose="020F0502020204030204" pitchFamily="34" charset="0"/>
                </a:rPr>
                <a:t> in 1988 at </a:t>
              </a:r>
              <a:r>
                <a:rPr lang="en-US" sz="1100" b="1" i="1" dirty="0" err="1">
                  <a:latin typeface="Carlito" panose="020F0502020204030204" pitchFamily="34" charset="0"/>
                  <a:cs typeface="Carlito" panose="020F0502020204030204" pitchFamily="34" charset="0"/>
                </a:rPr>
                <a:t>Séoul</a:t>
              </a:r>
              <a:r>
                <a:rPr lang="en-US" sz="1100" b="1" i="1" dirty="0">
                  <a:latin typeface="Carlito" panose="020F0502020204030204" pitchFamily="34" charset="0"/>
                  <a:cs typeface="Carlito" panose="020F0502020204030204" pitchFamily="34" charset="0"/>
                </a:rPr>
                <a:t> and 13 times </a:t>
              </a:r>
              <a:r>
                <a:rPr lang="en-US" sz="1100" b="1" i="1" dirty="0" err="1">
                  <a:latin typeface="Carlito" panose="020F0502020204030204" pitchFamily="34" charset="0"/>
                  <a:cs typeface="Carlito" panose="020F0502020204030204" pitchFamily="34" charset="0"/>
                </a:rPr>
                <a:t>french</a:t>
              </a:r>
              <a:r>
                <a:rPr lang="en-US" sz="1100" b="1" i="1" dirty="0">
                  <a:latin typeface="Carlito" panose="020F0502020204030204" pitchFamily="34" charset="0"/>
                  <a:cs typeface="Carlito" panose="020F0502020204030204" pitchFamily="34" charset="0"/>
                </a:rPr>
                <a:t> rowing champion, competed in 10 Raids </a:t>
              </a:r>
              <a:r>
                <a:rPr lang="en-US" sz="1100" b="1" i="1" dirty="0" err="1" smtClean="0">
                  <a:latin typeface="Carlito" panose="020F0502020204030204" pitchFamily="34" charset="0"/>
                  <a:cs typeface="Carlito" panose="020F0502020204030204" pitchFamily="34" charset="0"/>
                </a:rPr>
                <a:t>Gauloises</a:t>
              </a:r>
              <a:r>
                <a:rPr lang="en-US" sz="1100" b="1" i="1" smtClean="0">
                  <a:latin typeface="Carlito" panose="020F0502020204030204" pitchFamily="34" charset="0"/>
                  <a:cs typeface="Carlito" panose="020F0502020204030204" pitchFamily="34" charset="0"/>
                </a:rPr>
                <a:t>,</a:t>
              </a:r>
              <a:br>
                <a:rPr lang="en-US" sz="1100" b="1" i="1" smtClean="0">
                  <a:latin typeface="Carlito" panose="020F0502020204030204" pitchFamily="34" charset="0"/>
                  <a:cs typeface="Carlito" panose="020F0502020204030204" pitchFamily="34" charset="0"/>
                </a:rPr>
              </a:br>
              <a:r>
                <a:rPr lang="en-US" sz="1100" b="1" i="1" smtClean="0">
                  <a:latin typeface="Carlito" panose="020F0502020204030204" pitchFamily="34" charset="0"/>
                  <a:cs typeface="Carlito" panose="020F0502020204030204" pitchFamily="34" charset="0"/>
                </a:rPr>
                <a:t>finishing </a:t>
              </a:r>
              <a:r>
                <a:rPr lang="en-US" sz="1100" b="1" i="1" dirty="0">
                  <a:latin typeface="Carlito" panose="020F0502020204030204" pitchFamily="34" charset="0"/>
                  <a:cs typeface="Carlito" panose="020F0502020204030204" pitchFamily="34" charset="0"/>
                </a:rPr>
                <a:t>second 5 times and third twice.</a:t>
              </a:r>
              <a:endParaRPr lang="fr-FR" sz="1100" b="1" i="1" dirty="0">
                <a:latin typeface="Carlito" panose="020F0502020204030204" pitchFamily="34" charset="0"/>
                <a:cs typeface="Carlito" panose="020F0502020204030204" pitchFamily="34" charset="0"/>
              </a:endParaRPr>
            </a:p>
          </p:txBody>
        </p:sp>
        <p:sp>
          <p:nvSpPr>
            <p:cNvPr id="48" name="Rectangle 47"/>
            <p:cNvSpPr/>
            <p:nvPr/>
          </p:nvSpPr>
          <p:spPr>
            <a:xfrm flipV="1">
              <a:off x="7675123" y="6525743"/>
              <a:ext cx="394692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4870431" y="1405166"/>
              <a:ext cx="6986826" cy="1569660"/>
            </a:xfrm>
            <a:prstGeom prst="rect">
              <a:avLst/>
            </a:prstGeom>
            <a:noFill/>
          </p:spPr>
          <p:txBody>
            <a:bodyPr wrap="square" rtlCol="0">
              <a:spAutoFit/>
            </a:bodyPr>
            <a:lstStyle/>
            <a:p>
              <a:r>
                <a:rPr lang="en-US" sz="1200" b="1" dirty="0">
                  <a:latin typeface="Carlito" panose="020F0502020204030204" pitchFamily="34" charset="0"/>
                  <a:cs typeface="Carlito" panose="020F0502020204030204" pitchFamily="34" charset="0"/>
                </a:rPr>
                <a:t>Adventure race on French and adjacent </a:t>
              </a:r>
              <a:r>
                <a:rPr lang="en-US" sz="1200" b="1" dirty="0" smtClean="0">
                  <a:latin typeface="Carlito" panose="020F0502020204030204" pitchFamily="34" charset="0"/>
                  <a:cs typeface="Carlito" panose="020F0502020204030204" pitchFamily="34" charset="0"/>
                </a:rPr>
                <a:t>territory, each </a:t>
              </a:r>
              <a:r>
                <a:rPr lang="en-US" sz="1200" b="1" dirty="0">
                  <a:latin typeface="Carlito" panose="020F0502020204030204" pitchFamily="34" charset="0"/>
                  <a:cs typeface="Carlito" panose="020F0502020204030204" pitchFamily="34" charset="0"/>
                </a:rPr>
                <a:t>edition takes place in a different region in France</a:t>
              </a:r>
            </a:p>
            <a:p>
              <a:r>
                <a:rPr lang="en-US" sz="1200" b="1" dirty="0">
                  <a:latin typeface="Carlito" panose="020F0502020204030204" pitchFamily="34" charset="0"/>
                  <a:cs typeface="Carlito" panose="020F0502020204030204" pitchFamily="34" charset="0"/>
                </a:rPr>
                <a:t>For the ARWS racing circuit, teams are made of 4 racers including at least one woman</a:t>
              </a:r>
            </a:p>
            <a:p>
              <a:r>
                <a:rPr lang="en-US" sz="1200" b="1" dirty="0">
                  <a:latin typeface="Carlito" panose="020F0502020204030204" pitchFamily="34" charset="0"/>
                  <a:cs typeface="Carlito" panose="020F0502020204030204" pitchFamily="34" charset="0"/>
                </a:rPr>
                <a:t>The race lasts 5 to </a:t>
              </a:r>
              <a:r>
                <a:rPr lang="en-US" sz="1200" b="1" dirty="0" smtClean="0">
                  <a:latin typeface="Carlito" panose="020F0502020204030204" pitchFamily="34" charset="0"/>
                  <a:cs typeface="Carlito" panose="020F0502020204030204" pitchFamily="34" charset="0"/>
                </a:rPr>
                <a:t>8 </a:t>
              </a:r>
              <a:r>
                <a:rPr lang="en-US" sz="1200" b="1" dirty="0">
                  <a:latin typeface="Carlito" panose="020F0502020204030204" pitchFamily="34" charset="0"/>
                  <a:cs typeface="Carlito" panose="020F0502020204030204" pitchFamily="34" charset="0"/>
                </a:rPr>
                <a:t>days: approximately 500km in a nonstop progression (day and night), about 20.000 meters of uphill climb. GPS and any other artificial navigation system are strictly forbidden. An accounted total of 120 to 170hours of nonstop adventure racing.</a:t>
              </a:r>
            </a:p>
            <a:p>
              <a:r>
                <a:rPr lang="en-US" sz="1200" b="1" dirty="0">
                  <a:latin typeface="Carlito" panose="020F0502020204030204" pitchFamily="34" charset="0"/>
                  <a:cs typeface="Carlito" panose="020F0502020204030204" pitchFamily="34" charset="0"/>
                </a:rPr>
                <a:t>Activities including mountain biking, trekking, white waters (canoe, kayak), </a:t>
              </a:r>
              <a:r>
                <a:rPr lang="en-US" sz="1200" b="1" dirty="0" err="1">
                  <a:latin typeface="Carlito" panose="020F0502020204030204" pitchFamily="34" charset="0"/>
                  <a:cs typeface="Carlito" panose="020F0502020204030204" pitchFamily="34" charset="0"/>
                </a:rPr>
                <a:t>canyoning</a:t>
              </a:r>
              <a:r>
                <a:rPr lang="en-US" sz="1200" b="1" dirty="0">
                  <a:latin typeface="Carlito" panose="020F0502020204030204" pitchFamily="34" charset="0"/>
                  <a:cs typeface="Carlito" panose="020F0502020204030204" pitchFamily="34" charset="0"/>
                </a:rPr>
                <a:t>, caving, mountain, ropes (</a:t>
              </a:r>
              <a:r>
                <a:rPr lang="en-US" sz="1200" b="1" dirty="0" err="1">
                  <a:latin typeface="Carlito" panose="020F0502020204030204" pitchFamily="34" charset="0"/>
                  <a:cs typeface="Carlito" panose="020F0502020204030204" pitchFamily="34" charset="0"/>
                </a:rPr>
                <a:t>abselling</a:t>
              </a:r>
              <a:r>
                <a:rPr lang="en-US" sz="1200" b="1" dirty="0">
                  <a:latin typeface="Carlito" panose="020F0502020204030204" pitchFamily="34" charset="0"/>
                  <a:cs typeface="Carlito" panose="020F0502020204030204" pitchFamily="34" charset="0"/>
                </a:rPr>
                <a:t>, vertical </a:t>
              </a:r>
              <a:r>
                <a:rPr lang="en-US" sz="1200" b="1" dirty="0" err="1">
                  <a:latin typeface="Carlito" panose="020F0502020204030204" pitchFamily="34" charset="0"/>
                  <a:cs typeface="Carlito" panose="020F0502020204030204" pitchFamily="34" charset="0"/>
                </a:rPr>
                <a:t>jumar</a:t>
              </a:r>
              <a:r>
                <a:rPr lang="en-US" sz="1200" b="1" dirty="0">
                  <a:latin typeface="Carlito" panose="020F0502020204030204" pitchFamily="34" charset="0"/>
                  <a:cs typeface="Carlito" panose="020F0502020204030204" pitchFamily="34" charset="0"/>
                </a:rPr>
                <a:t> climb, monkey bridge…), horse ridding, orienteering…</a:t>
              </a:r>
            </a:p>
            <a:p>
              <a:r>
                <a:rPr lang="en-US" sz="1200" b="1" dirty="0">
                  <a:latin typeface="Carlito" panose="020F0502020204030204" pitchFamily="34" charset="0"/>
                  <a:cs typeface="Carlito" panose="020F0502020204030204" pitchFamily="34" charset="0"/>
                </a:rPr>
                <a:t>40 to 75 teams</a:t>
              </a:r>
              <a:endParaRPr lang="fr-FR" sz="1200" b="1" dirty="0">
                <a:latin typeface="Carlito" panose="020F0502020204030204" pitchFamily="34" charset="0"/>
                <a:cs typeface="Carlito" panose="020F0502020204030204" pitchFamily="34" charset="0"/>
              </a:endParaRPr>
            </a:p>
          </p:txBody>
        </p:sp>
        <p:sp>
          <p:nvSpPr>
            <p:cNvPr id="53" name="ZoneTexte 52"/>
            <p:cNvSpPr txBox="1"/>
            <p:nvPr/>
          </p:nvSpPr>
          <p:spPr>
            <a:xfrm>
              <a:off x="3982980" y="4899516"/>
              <a:ext cx="6339031" cy="461665"/>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Raid In France race adventure requires serious training. Routes and race layouts are known to be extremely demanding. Teams sign up for a minimum 96 hours of non-stop sports.</a:t>
              </a:r>
              <a:endParaRPr lang="fr-FR" sz="1200" dirty="0">
                <a:latin typeface="Carlito" panose="020F0502020204030204" pitchFamily="34" charset="0"/>
                <a:cs typeface="Carlito" panose="020F0502020204030204" pitchFamily="34" charset="0"/>
              </a:endParaRPr>
            </a:p>
          </p:txBody>
        </p:sp>
        <p:sp>
          <p:nvSpPr>
            <p:cNvPr id="54" name="ZoneTexte 53"/>
            <p:cNvSpPr txBox="1"/>
            <p:nvPr/>
          </p:nvSpPr>
          <p:spPr>
            <a:xfrm>
              <a:off x="3698243" y="4286373"/>
              <a:ext cx="8030892" cy="461665"/>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Having participated to the world’s biggest races, the organizers of Raid In France can bear witness to the diversity of French territory; with perfect settings for adventures as exotic as South America, Africa or Oceania.</a:t>
              </a:r>
              <a:endParaRPr lang="fr-FR" sz="1200" dirty="0">
                <a:latin typeface="Carlito" panose="020F0502020204030204" pitchFamily="34" charset="0"/>
                <a:cs typeface="Carlito" panose="020F0502020204030204" pitchFamily="34" charset="0"/>
              </a:endParaRPr>
            </a:p>
          </p:txBody>
        </p:sp>
        <p:sp>
          <p:nvSpPr>
            <p:cNvPr id="18" name="Forme en L 17"/>
            <p:cNvSpPr/>
            <p:nvPr/>
          </p:nvSpPr>
          <p:spPr>
            <a:xfrm rot="10800000">
              <a:off x="11320345" y="4992253"/>
              <a:ext cx="408790" cy="303024"/>
            </a:xfrm>
            <a:prstGeom prst="corner">
              <a:avLst>
                <a:gd name="adj1" fmla="val 10680"/>
                <a:gd name="adj2" fmla="val 10680"/>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762" y="1413808"/>
              <a:ext cx="1593669" cy="1537826"/>
            </a:xfrm>
            <a:prstGeom prst="rect">
              <a:avLst/>
            </a:prstGeom>
            <a:effectLst/>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62" y="91299"/>
              <a:ext cx="317820" cy="306684"/>
            </a:xfrm>
            <a:prstGeom prst="rect">
              <a:avLst/>
            </a:prstGeom>
            <a:effectLst/>
          </p:spPr>
        </p:pic>
      </p:grpSp>
    </p:spTree>
    <p:extLst>
      <p:ext uri="{BB962C8B-B14F-4D97-AF65-F5344CB8AC3E}">
        <p14:creationId xmlns:p14="http://schemas.microsoft.com/office/powerpoint/2010/main" val="27725667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e 39"/>
          <p:cNvGrpSpPr/>
          <p:nvPr/>
        </p:nvGrpSpPr>
        <p:grpSpPr>
          <a:xfrm>
            <a:off x="0" y="-8709"/>
            <a:ext cx="12298989" cy="7981493"/>
            <a:chOff x="0" y="-17865"/>
            <a:chExt cx="12298989" cy="7981493"/>
          </a:xfrm>
        </p:grpSpPr>
        <p:pic>
          <p:nvPicPr>
            <p:cNvPr id="90"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0" y="-9712"/>
              <a:ext cx="12192000" cy="690612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e 37"/>
            <p:cNvGrpSpPr/>
            <p:nvPr/>
          </p:nvGrpSpPr>
          <p:grpSpPr>
            <a:xfrm>
              <a:off x="3036255" y="325461"/>
              <a:ext cx="5038926" cy="4998509"/>
              <a:chOff x="3038479" y="1005738"/>
              <a:chExt cx="5038926" cy="4998509"/>
            </a:xfrm>
          </p:grpSpPr>
          <p:pic>
            <p:nvPicPr>
              <p:cNvPr id="4" name="Picture 2" descr="Autocollant mural contours France - TenSti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9" y="1005738"/>
                <a:ext cx="5038926" cy="499850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p:cNvGrpSpPr/>
              <p:nvPr/>
            </p:nvGrpSpPr>
            <p:grpSpPr>
              <a:xfrm>
                <a:off x="6474456" y="4647594"/>
                <a:ext cx="544749" cy="399662"/>
                <a:chOff x="6272616" y="4462862"/>
                <a:chExt cx="544749" cy="399662"/>
              </a:xfrm>
            </p:grpSpPr>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616" y="4462862"/>
                  <a:ext cx="313849" cy="245326"/>
                </a:xfrm>
                <a:prstGeom prst="rect">
                  <a:avLst/>
                </a:prstGeom>
              </p:spPr>
            </p:pic>
            <p:sp>
              <p:nvSpPr>
                <p:cNvPr id="7" name="ZoneTexte 6"/>
                <p:cNvSpPr txBox="1"/>
                <p:nvPr/>
              </p:nvSpPr>
              <p:spPr>
                <a:xfrm>
                  <a:off x="6272616" y="4585525"/>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2017</a:t>
                  </a:r>
                  <a:endParaRPr lang="fr-FR" sz="1200" b="1" dirty="0">
                    <a:latin typeface="Berlin Sans FB Demi" panose="020E0802020502020306" pitchFamily="34" charset="0"/>
                  </a:endParaRPr>
                </a:p>
              </p:txBody>
            </p:sp>
          </p:grpSp>
          <p:grpSp>
            <p:nvGrpSpPr>
              <p:cNvPr id="21" name="Groupe 20"/>
              <p:cNvGrpSpPr/>
              <p:nvPr/>
            </p:nvGrpSpPr>
            <p:grpSpPr>
              <a:xfrm>
                <a:off x="5629142" y="5466945"/>
                <a:ext cx="544749" cy="399662"/>
                <a:chOff x="6215466" y="4462862"/>
                <a:chExt cx="544749" cy="399662"/>
              </a:xfrm>
            </p:grpSpPr>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466" y="4462862"/>
                  <a:ext cx="313849" cy="245326"/>
                </a:xfrm>
                <a:prstGeom prst="rect">
                  <a:avLst/>
                </a:prstGeom>
              </p:spPr>
            </p:pic>
            <p:sp>
              <p:nvSpPr>
                <p:cNvPr id="23" name="ZoneTexte 22"/>
                <p:cNvSpPr txBox="1"/>
                <p:nvPr/>
              </p:nvSpPr>
              <p:spPr>
                <a:xfrm>
                  <a:off x="6215466" y="4585525"/>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2016</a:t>
                  </a:r>
                  <a:endParaRPr lang="fr-FR" sz="1200" b="1" dirty="0">
                    <a:latin typeface="Berlin Sans FB Demi" panose="020E0802020502020306" pitchFamily="34" charset="0"/>
                  </a:endParaRPr>
                </a:p>
              </p:txBody>
            </p:sp>
          </p:grpSp>
          <p:grpSp>
            <p:nvGrpSpPr>
              <p:cNvPr id="30" name="Groupe 29"/>
              <p:cNvGrpSpPr/>
              <p:nvPr/>
            </p:nvGrpSpPr>
            <p:grpSpPr>
              <a:xfrm>
                <a:off x="6739418" y="3657992"/>
                <a:ext cx="544749" cy="399662"/>
                <a:chOff x="6215466" y="4462862"/>
                <a:chExt cx="544749" cy="399662"/>
              </a:xfrm>
            </p:grpSpPr>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466" y="4462862"/>
                  <a:ext cx="313849" cy="245326"/>
                </a:xfrm>
                <a:prstGeom prst="rect">
                  <a:avLst/>
                </a:prstGeom>
              </p:spPr>
            </p:pic>
            <p:sp>
              <p:nvSpPr>
                <p:cNvPr id="32" name="ZoneTexte 31"/>
                <p:cNvSpPr txBox="1"/>
                <p:nvPr/>
              </p:nvSpPr>
              <p:spPr>
                <a:xfrm>
                  <a:off x="6215466" y="4585525"/>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2015</a:t>
                  </a:r>
                  <a:endParaRPr lang="fr-FR" sz="1200" b="1" dirty="0">
                    <a:latin typeface="Berlin Sans FB Demi" panose="020E0802020502020306" pitchFamily="34" charset="0"/>
                  </a:endParaRPr>
                </a:p>
              </p:txBody>
            </p:sp>
          </p:grpSp>
          <p:grpSp>
            <p:nvGrpSpPr>
              <p:cNvPr id="34" name="Groupe 33"/>
              <p:cNvGrpSpPr/>
              <p:nvPr/>
            </p:nvGrpSpPr>
            <p:grpSpPr>
              <a:xfrm>
                <a:off x="6086631" y="4866336"/>
                <a:ext cx="544749" cy="399662"/>
                <a:chOff x="6272616" y="4462862"/>
                <a:chExt cx="544749" cy="399662"/>
              </a:xfrm>
            </p:grpSpPr>
            <p:pic>
              <p:nvPicPr>
                <p:cNvPr id="35" name="Imag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616" y="4462862"/>
                  <a:ext cx="313849" cy="245326"/>
                </a:xfrm>
                <a:prstGeom prst="rect">
                  <a:avLst/>
                </a:prstGeom>
              </p:spPr>
            </p:pic>
            <p:sp>
              <p:nvSpPr>
                <p:cNvPr id="36" name="ZoneTexte 35"/>
                <p:cNvSpPr txBox="1"/>
                <p:nvPr/>
              </p:nvSpPr>
              <p:spPr>
                <a:xfrm>
                  <a:off x="6272616" y="4585525"/>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2014</a:t>
                  </a:r>
                  <a:endParaRPr lang="fr-FR" sz="1200" b="1" dirty="0">
                    <a:latin typeface="Berlin Sans FB Demi" panose="020E0802020502020306" pitchFamily="34" charset="0"/>
                  </a:endParaRPr>
                </a:p>
              </p:txBody>
            </p:sp>
          </p:grpSp>
        </p:grpSp>
        <p:pic>
          <p:nvPicPr>
            <p:cNvPr id="66" name="Picture 6" descr="Centres de dépistages Sida, ouest de La Réun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3717" y="2208393"/>
              <a:ext cx="1057718" cy="982167"/>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e 48"/>
            <p:cNvGrpSpPr/>
            <p:nvPr/>
          </p:nvGrpSpPr>
          <p:grpSpPr>
            <a:xfrm>
              <a:off x="10930768" y="2564669"/>
              <a:ext cx="544749" cy="399662"/>
              <a:chOff x="11097663" y="2103618"/>
              <a:chExt cx="544749" cy="399662"/>
            </a:xfrm>
          </p:grpSpPr>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68" name="ZoneTexte 67"/>
              <p:cNvSpPr txBox="1"/>
              <p:nvPr/>
            </p:nvSpPr>
            <p:spPr>
              <a:xfrm>
                <a:off x="11097663" y="2226281"/>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2018</a:t>
                </a:r>
                <a:endParaRPr lang="fr-FR" sz="1200" b="1" dirty="0">
                  <a:latin typeface="Berlin Sans FB Demi" panose="020E0802020502020306" pitchFamily="34" charset="0"/>
                </a:endParaRPr>
              </a:p>
            </p:txBody>
          </p:sp>
        </p:grpSp>
        <p:pic>
          <p:nvPicPr>
            <p:cNvPr id="50" name="Imag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4814">
              <a:off x="6221825" y="1079918"/>
              <a:ext cx="722004" cy="722004"/>
            </a:xfrm>
            <a:prstGeom prst="rect">
              <a:avLst/>
            </a:prstGeom>
          </p:spPr>
        </p:pic>
        <p:pic>
          <p:nvPicPr>
            <p:cNvPr id="75" name="Imag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28771">
              <a:off x="8571526" y="1255566"/>
              <a:ext cx="722004" cy="722004"/>
            </a:xfrm>
            <a:prstGeom prst="rect">
              <a:avLst/>
            </a:prstGeom>
          </p:spPr>
        </p:pic>
        <p:sp>
          <p:nvSpPr>
            <p:cNvPr id="74" name="Arc 73"/>
            <p:cNvSpPr/>
            <p:nvPr/>
          </p:nvSpPr>
          <p:spPr>
            <a:xfrm rot="19411165">
              <a:off x="4456630" y="1391703"/>
              <a:ext cx="7217691" cy="6571925"/>
            </a:xfrm>
            <a:prstGeom prst="arc">
              <a:avLst/>
            </a:prstGeom>
            <a:noFill/>
            <a:ln w="38100">
              <a:solidFill>
                <a:srgbClr val="1F1F1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78" name="Groupe 77"/>
            <p:cNvGrpSpPr/>
            <p:nvPr/>
          </p:nvGrpSpPr>
          <p:grpSpPr>
            <a:xfrm>
              <a:off x="7521680" y="4145503"/>
              <a:ext cx="544749" cy="399662"/>
              <a:chOff x="11097663" y="2103618"/>
              <a:chExt cx="544749" cy="399662"/>
            </a:xfrm>
          </p:grpSpPr>
          <p:pic>
            <p:nvPicPr>
              <p:cNvPr id="79" name="Imag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0" name="ZoneTexte 79"/>
              <p:cNvSpPr txBox="1"/>
              <p:nvPr/>
            </p:nvSpPr>
            <p:spPr>
              <a:xfrm>
                <a:off x="11097663" y="2226281"/>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2012</a:t>
                </a:r>
                <a:endParaRPr lang="fr-FR" sz="1200" b="1" dirty="0">
                  <a:latin typeface="Berlin Sans FB Demi" panose="020E0802020502020306" pitchFamily="34" charset="0"/>
                </a:endParaRPr>
              </a:p>
            </p:txBody>
          </p:sp>
        </p:grpSp>
        <p:grpSp>
          <p:nvGrpSpPr>
            <p:cNvPr id="81" name="Groupe 80"/>
            <p:cNvGrpSpPr/>
            <p:nvPr/>
          </p:nvGrpSpPr>
          <p:grpSpPr>
            <a:xfrm>
              <a:off x="7118912" y="3533847"/>
              <a:ext cx="544749" cy="399662"/>
              <a:chOff x="11097663" y="2103618"/>
              <a:chExt cx="544749" cy="399662"/>
            </a:xfrm>
          </p:grpSpPr>
          <p:pic>
            <p:nvPicPr>
              <p:cNvPr id="82" name="Imag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3" name="ZoneTexte 82"/>
              <p:cNvSpPr txBox="1"/>
              <p:nvPr/>
            </p:nvSpPr>
            <p:spPr>
              <a:xfrm>
                <a:off x="11097663" y="2226281"/>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2010</a:t>
                </a:r>
                <a:endParaRPr lang="fr-FR" sz="1200" b="1" dirty="0">
                  <a:latin typeface="Berlin Sans FB Demi" panose="020E0802020502020306" pitchFamily="34" charset="0"/>
                </a:endParaRPr>
              </a:p>
            </p:txBody>
          </p:sp>
        </p:grpSp>
        <p:grpSp>
          <p:nvGrpSpPr>
            <p:cNvPr id="84" name="Groupe 83"/>
            <p:cNvGrpSpPr/>
            <p:nvPr/>
          </p:nvGrpSpPr>
          <p:grpSpPr>
            <a:xfrm>
              <a:off x="7085768" y="4246752"/>
              <a:ext cx="544749" cy="399662"/>
              <a:chOff x="11097663" y="2103618"/>
              <a:chExt cx="544749" cy="399662"/>
            </a:xfrm>
          </p:grpSpPr>
          <p:pic>
            <p:nvPicPr>
              <p:cNvPr id="85" name="Imag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6" name="ZoneTexte 85"/>
              <p:cNvSpPr txBox="1"/>
              <p:nvPr/>
            </p:nvSpPr>
            <p:spPr>
              <a:xfrm>
                <a:off x="11097663" y="2226281"/>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2009</a:t>
                </a:r>
                <a:endParaRPr lang="fr-FR" sz="1200" b="1" dirty="0">
                  <a:latin typeface="Berlin Sans FB Demi" panose="020E0802020502020306" pitchFamily="34" charset="0"/>
                </a:endParaRPr>
              </a:p>
            </p:txBody>
          </p:sp>
        </p:grpSp>
        <p:grpSp>
          <p:nvGrpSpPr>
            <p:cNvPr id="87" name="Groupe 86"/>
            <p:cNvGrpSpPr/>
            <p:nvPr/>
          </p:nvGrpSpPr>
          <p:grpSpPr>
            <a:xfrm>
              <a:off x="4639988" y="4374758"/>
              <a:ext cx="544749" cy="399662"/>
              <a:chOff x="11097663" y="2103618"/>
              <a:chExt cx="544749" cy="399662"/>
            </a:xfrm>
          </p:grpSpPr>
          <p:pic>
            <p:nvPicPr>
              <p:cNvPr id="88" name="Imag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89" name="ZoneTexte 88"/>
              <p:cNvSpPr txBox="1"/>
              <p:nvPr/>
            </p:nvSpPr>
            <p:spPr>
              <a:xfrm>
                <a:off x="11097663" y="2226281"/>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2007</a:t>
                </a:r>
                <a:endParaRPr lang="fr-FR" sz="1200" b="1" dirty="0">
                  <a:latin typeface="Berlin Sans FB Demi" panose="020E0802020502020306" pitchFamily="34" charset="0"/>
                </a:endParaRPr>
              </a:p>
            </p:txBody>
          </p:sp>
        </p:grpSp>
        <p:pic>
          <p:nvPicPr>
            <p:cNvPr id="157" name="Image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367" y="1945732"/>
              <a:ext cx="313849" cy="245326"/>
            </a:xfrm>
            <a:prstGeom prst="rect">
              <a:avLst/>
            </a:prstGeom>
          </p:spPr>
        </p:pic>
        <p:grpSp>
          <p:nvGrpSpPr>
            <p:cNvPr id="33" name="Groupe 32"/>
            <p:cNvGrpSpPr/>
            <p:nvPr/>
          </p:nvGrpSpPr>
          <p:grpSpPr>
            <a:xfrm>
              <a:off x="9130345" y="-17865"/>
              <a:ext cx="2942187" cy="2356582"/>
              <a:chOff x="9130345" y="-17865"/>
              <a:chExt cx="2942187" cy="2356582"/>
            </a:xfrm>
          </p:grpSpPr>
          <p:pic>
            <p:nvPicPr>
              <p:cNvPr id="124" name="Picture 12" descr="Yellow Sticky Notes PNG Image - PurePNG | Free transparent CC0 PNG Image  Library | Yellow sticky notes, Sticky notes, Paper background tex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46231">
                <a:off x="9130345" y="-17865"/>
                <a:ext cx="2942187" cy="2356582"/>
              </a:xfrm>
              <a:prstGeom prst="rect">
                <a:avLst/>
              </a:prstGeom>
              <a:noFill/>
              <a:extLst>
                <a:ext uri="{909E8E84-426E-40dd-AFC4-6F175D3DCCD1}">
                  <a14:hiddenFill xmlns:a14="http://schemas.microsoft.com/office/drawing/2010/main">
                    <a:solidFill>
                      <a:srgbClr val="FFFFFF"/>
                    </a:solidFill>
                  </a14:hiddenFill>
                </a:ext>
              </a:extLst>
            </p:spPr>
          </p:pic>
          <p:pic>
            <p:nvPicPr>
              <p:cNvPr id="161" name="Image 1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32811">
                <a:off x="9982947" y="1065945"/>
                <a:ext cx="1190656" cy="563208"/>
              </a:xfrm>
              <a:prstGeom prst="rect">
                <a:avLst/>
              </a:prstGeom>
            </p:spPr>
          </p:pic>
          <p:pic>
            <p:nvPicPr>
              <p:cNvPr id="162" name="Picture 22" descr="https://prp.raidinfrance.com/wp-content/uploads/2018/11/kirsten-oliver-2018-856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72952">
                <a:off x="10027674" y="394730"/>
                <a:ext cx="937201" cy="624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8" name="ZoneTexte 167"/>
              <p:cNvSpPr txBox="1"/>
              <p:nvPr/>
            </p:nvSpPr>
            <p:spPr>
              <a:xfrm rot="21166957">
                <a:off x="9717162" y="1625100"/>
                <a:ext cx="2010896" cy="430887"/>
              </a:xfrm>
              <a:prstGeom prst="rect">
                <a:avLst/>
              </a:prstGeom>
              <a:noFill/>
            </p:spPr>
            <p:txBody>
              <a:bodyPr wrap="square" rtlCol="0">
                <a:spAutoFit/>
              </a:bodyPr>
              <a:lstStyle/>
              <a:p>
                <a:pPr algn="ctr"/>
                <a:r>
                  <a:rPr lang="fr-FR" sz="1100" b="1" dirty="0" smtClean="0">
                    <a:solidFill>
                      <a:srgbClr val="CC0000"/>
                    </a:solidFill>
                    <a:latin typeface="Kristen ITC" panose="03050502040202030202" pitchFamily="66" charset="0"/>
                  </a:rPr>
                  <a:t>2018 – La Réunion</a:t>
                </a:r>
              </a:p>
              <a:p>
                <a:pPr algn="ctr"/>
                <a:r>
                  <a:rPr lang="fr-FR" sz="1100" b="1" dirty="0">
                    <a:solidFill>
                      <a:srgbClr val="CC0000"/>
                    </a:solidFill>
                    <a:latin typeface="Kristen ITC" panose="03050502040202030202" pitchFamily="66" charset="0"/>
                  </a:rPr>
                  <a:t>World </a:t>
                </a:r>
                <a:r>
                  <a:rPr lang="fr-FR" sz="1100" b="1" dirty="0" err="1">
                    <a:solidFill>
                      <a:srgbClr val="CC0000"/>
                    </a:solidFill>
                    <a:latin typeface="Kristen ITC" panose="03050502040202030202" pitchFamily="66" charset="0"/>
                  </a:rPr>
                  <a:t>Championship</a:t>
                </a:r>
                <a:endParaRPr lang="fr-FR" sz="1100" b="1" dirty="0">
                  <a:solidFill>
                    <a:srgbClr val="CC0000"/>
                  </a:solidFill>
                  <a:latin typeface="Kristen ITC" panose="03050502040202030202" pitchFamily="66" charset="0"/>
                </a:endParaRPr>
              </a:p>
            </p:txBody>
          </p:sp>
        </p:grpSp>
        <p:grpSp>
          <p:nvGrpSpPr>
            <p:cNvPr id="16" name="Groupe 15"/>
            <p:cNvGrpSpPr/>
            <p:nvPr/>
          </p:nvGrpSpPr>
          <p:grpSpPr>
            <a:xfrm>
              <a:off x="56453" y="881625"/>
              <a:ext cx="2285232" cy="2019334"/>
              <a:chOff x="56453" y="881625"/>
              <a:chExt cx="2285232" cy="2019334"/>
            </a:xfrm>
          </p:grpSpPr>
          <p:grpSp>
            <p:nvGrpSpPr>
              <p:cNvPr id="14" name="Groupe 13"/>
              <p:cNvGrpSpPr/>
              <p:nvPr/>
            </p:nvGrpSpPr>
            <p:grpSpPr>
              <a:xfrm rot="21248811">
                <a:off x="93586" y="881625"/>
                <a:ext cx="2248099" cy="2019334"/>
                <a:chOff x="74708" y="690542"/>
                <a:chExt cx="2248099" cy="2019334"/>
              </a:xfrm>
            </p:grpSpPr>
            <p:grpSp>
              <p:nvGrpSpPr>
                <p:cNvPr id="99" name="Groupe 98"/>
                <p:cNvGrpSpPr/>
                <p:nvPr/>
              </p:nvGrpSpPr>
              <p:grpSpPr>
                <a:xfrm rot="20227636">
                  <a:off x="74708" y="690542"/>
                  <a:ext cx="2248099" cy="2019334"/>
                  <a:chOff x="9109777" y="4166782"/>
                  <a:chExt cx="2210466" cy="2136342"/>
                </a:xfrm>
              </p:grpSpPr>
              <p:pic>
                <p:nvPicPr>
                  <p:cNvPr id="100" name="Image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01" name="Image 10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grpSp>
              <p:nvGrpSpPr>
                <p:cNvPr id="135" name="Groupe 134"/>
                <p:cNvGrpSpPr/>
                <p:nvPr/>
              </p:nvGrpSpPr>
              <p:grpSpPr>
                <a:xfrm rot="21103243">
                  <a:off x="315708" y="1400063"/>
                  <a:ext cx="1620627" cy="840139"/>
                  <a:chOff x="401999" y="2602876"/>
                  <a:chExt cx="2310062" cy="1108955"/>
                </a:xfrm>
              </p:grpSpPr>
              <p:pic>
                <p:nvPicPr>
                  <p:cNvPr id="136" name="Image 135"/>
                  <p:cNvPicPr/>
                  <p:nvPr/>
                </p:nvPicPr>
                <p:blipFill>
                  <a:blip r:embed="rId12" cstate="print">
                    <a:extLst>
                      <a:ext uri="{28A0092B-C50C-407E-A947-70E740481C1C}">
                        <a14:useLocalDpi xmlns:a14="http://schemas.microsoft.com/office/drawing/2010/main" val="0"/>
                      </a:ext>
                    </a:extLst>
                  </a:blip>
                  <a:stretch>
                    <a:fillRect/>
                  </a:stretch>
                </p:blipFill>
                <p:spPr>
                  <a:xfrm>
                    <a:off x="401999" y="2602876"/>
                    <a:ext cx="635633" cy="1108955"/>
                  </a:xfrm>
                  <a:prstGeom prst="rect">
                    <a:avLst/>
                  </a:prstGeom>
                </p:spPr>
              </p:pic>
              <p:pic>
                <p:nvPicPr>
                  <p:cNvPr id="137" name="Picture 2" descr="https://prp.raidinfrance.com/wp-content/uploads/2020/10/19030426-10154331583046353-1409693409181435872-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20" y="2602876"/>
                    <a:ext cx="1637841" cy="11089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
            <p:nvSpPr>
              <p:cNvPr id="173" name="ZoneTexte 172"/>
              <p:cNvSpPr txBox="1"/>
              <p:nvPr/>
            </p:nvSpPr>
            <p:spPr>
              <a:xfrm rot="20738238">
                <a:off x="56453" y="1265601"/>
                <a:ext cx="2010896" cy="261610"/>
              </a:xfrm>
              <a:prstGeom prst="rect">
                <a:avLst/>
              </a:prstGeom>
              <a:noFill/>
            </p:spPr>
            <p:txBody>
              <a:bodyPr wrap="square" rtlCol="0">
                <a:spAutoFit/>
              </a:bodyPr>
              <a:lstStyle/>
              <a:p>
                <a:pPr algn="ctr"/>
                <a:r>
                  <a:rPr lang="fr-FR" sz="1100" b="1" dirty="0" smtClean="0">
                    <a:latin typeface="Kristen ITC" panose="03050502040202030202" pitchFamily="66" charset="0"/>
                  </a:rPr>
                  <a:t>2017 – Ardèche Tour</a:t>
                </a:r>
              </a:p>
            </p:txBody>
          </p:sp>
        </p:grpSp>
        <p:grpSp>
          <p:nvGrpSpPr>
            <p:cNvPr id="26" name="Groupe 25"/>
            <p:cNvGrpSpPr/>
            <p:nvPr/>
          </p:nvGrpSpPr>
          <p:grpSpPr>
            <a:xfrm>
              <a:off x="5822929" y="4854867"/>
              <a:ext cx="3016893" cy="2042304"/>
              <a:chOff x="5822929" y="4854867"/>
              <a:chExt cx="3016893" cy="2042304"/>
            </a:xfrm>
          </p:grpSpPr>
          <p:grpSp>
            <p:nvGrpSpPr>
              <p:cNvPr id="3" name="Groupe 2"/>
              <p:cNvGrpSpPr/>
              <p:nvPr/>
            </p:nvGrpSpPr>
            <p:grpSpPr>
              <a:xfrm>
                <a:off x="5822929" y="4854867"/>
                <a:ext cx="3016893" cy="2042304"/>
                <a:chOff x="6120112" y="4654833"/>
                <a:chExt cx="3016893" cy="2246248"/>
              </a:xfrm>
            </p:grpSpPr>
            <p:pic>
              <p:nvPicPr>
                <p:cNvPr id="115" name="Picture 12" descr="Yellow Sticky Notes PNG Image - PurePNG | Free transparent CC0 PNG Image  Library | Yellow sticky notes, Sticky notes, Paper background tex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46231">
                  <a:off x="6120112" y="4654833"/>
                  <a:ext cx="3016893" cy="2246248"/>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e 140"/>
                <p:cNvGrpSpPr/>
                <p:nvPr/>
              </p:nvGrpSpPr>
              <p:grpSpPr>
                <a:xfrm rot="21249867">
                  <a:off x="6642739" y="5225677"/>
                  <a:ext cx="1866564" cy="717846"/>
                  <a:chOff x="5477931" y="5541740"/>
                  <a:chExt cx="3055560" cy="1161084"/>
                </a:xfrm>
              </p:grpSpPr>
              <p:pic>
                <p:nvPicPr>
                  <p:cNvPr id="142" name="Picture 4" descr="https://prp.raidinfrance.com/wp-content/uploads/2020/10/rif-2012-lea-collet006-scaled.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7188" r="5523"/>
                  <a:stretch/>
                </p:blipFill>
                <p:spPr bwMode="auto">
                  <a:xfrm rot="21428711">
                    <a:off x="7196289" y="5541740"/>
                    <a:ext cx="1337202" cy="11610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 name="Picture 20" descr="Un demi Championnat du Monde | Team Chauds Pata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428711">
                    <a:off x="5477931" y="5745082"/>
                    <a:ext cx="1671247" cy="9524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7" name="ZoneTexte 166"/>
              <p:cNvSpPr txBox="1"/>
              <p:nvPr/>
            </p:nvSpPr>
            <p:spPr>
              <a:xfrm rot="21149907">
                <a:off x="6377320" y="6129138"/>
                <a:ext cx="2010896" cy="430887"/>
              </a:xfrm>
              <a:prstGeom prst="rect">
                <a:avLst/>
              </a:prstGeom>
              <a:noFill/>
            </p:spPr>
            <p:txBody>
              <a:bodyPr wrap="square" rtlCol="0">
                <a:spAutoFit/>
              </a:bodyPr>
              <a:lstStyle/>
              <a:p>
                <a:pPr algn="ctr"/>
                <a:r>
                  <a:rPr lang="fr-FR" sz="1100" b="1" dirty="0" smtClean="0">
                    <a:solidFill>
                      <a:srgbClr val="CC0000"/>
                    </a:solidFill>
                    <a:latin typeface="Kristen ITC" panose="03050502040202030202" pitchFamily="66" charset="0"/>
                  </a:rPr>
                  <a:t>2012 – French Riviera</a:t>
                </a:r>
              </a:p>
              <a:p>
                <a:pPr algn="ctr"/>
                <a:r>
                  <a:rPr lang="fr-FR" sz="1100" b="1" dirty="0" smtClean="0">
                    <a:solidFill>
                      <a:srgbClr val="CC0000"/>
                    </a:solidFill>
                    <a:latin typeface="Kristen ITC" panose="03050502040202030202" pitchFamily="66" charset="0"/>
                  </a:rPr>
                  <a:t>World </a:t>
                </a:r>
                <a:r>
                  <a:rPr lang="fr-FR" sz="1100" b="1" dirty="0" err="1" smtClean="0">
                    <a:solidFill>
                      <a:srgbClr val="CC0000"/>
                    </a:solidFill>
                    <a:latin typeface="Kristen ITC" panose="03050502040202030202" pitchFamily="66" charset="0"/>
                  </a:rPr>
                  <a:t>Championship</a:t>
                </a:r>
                <a:endParaRPr lang="fr-FR" sz="1100" b="1" dirty="0" smtClean="0">
                  <a:solidFill>
                    <a:srgbClr val="CC0000"/>
                  </a:solidFill>
                  <a:latin typeface="Kristen ITC" panose="03050502040202030202" pitchFamily="66" charset="0"/>
                </a:endParaRPr>
              </a:p>
            </p:txBody>
          </p:sp>
          <p:pic>
            <p:nvPicPr>
              <p:cNvPr id="204" name="Image 2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19836">
                <a:off x="6945462" y="5097476"/>
                <a:ext cx="530169" cy="385161"/>
              </a:xfrm>
              <a:prstGeom prst="rect">
                <a:avLst/>
              </a:prstGeom>
            </p:spPr>
          </p:pic>
        </p:grpSp>
        <p:grpSp>
          <p:nvGrpSpPr>
            <p:cNvPr id="206" name="Groupe 205"/>
            <p:cNvGrpSpPr/>
            <p:nvPr/>
          </p:nvGrpSpPr>
          <p:grpSpPr>
            <a:xfrm>
              <a:off x="6512468" y="3640959"/>
              <a:ext cx="544749" cy="399662"/>
              <a:chOff x="11097663" y="2103618"/>
              <a:chExt cx="544749" cy="399662"/>
            </a:xfrm>
          </p:grpSpPr>
          <p:pic>
            <p:nvPicPr>
              <p:cNvPr id="207" name="Image 2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663" y="2103618"/>
                <a:ext cx="313849" cy="245326"/>
              </a:xfrm>
              <a:prstGeom prst="rect">
                <a:avLst/>
              </a:prstGeom>
            </p:spPr>
          </p:pic>
          <p:sp>
            <p:nvSpPr>
              <p:cNvPr id="208" name="ZoneTexte 207"/>
              <p:cNvSpPr txBox="1"/>
              <p:nvPr/>
            </p:nvSpPr>
            <p:spPr>
              <a:xfrm>
                <a:off x="11097663" y="2226281"/>
                <a:ext cx="544749" cy="276999"/>
              </a:xfrm>
              <a:prstGeom prst="rect">
                <a:avLst/>
              </a:prstGeom>
              <a:noFill/>
            </p:spPr>
            <p:txBody>
              <a:bodyPr wrap="square" rtlCol="0">
                <a:spAutoFit/>
              </a:bodyPr>
              <a:lstStyle/>
              <a:p>
                <a:r>
                  <a:rPr lang="fr-FR" sz="1200" b="1" dirty="0" smtClean="0">
                    <a:latin typeface="Berlin Sans FB Demi" panose="020E0802020502020306" pitchFamily="34" charset="0"/>
                  </a:rPr>
                  <a:t>2011</a:t>
                </a:r>
                <a:endParaRPr lang="fr-FR" sz="1200" b="1" dirty="0">
                  <a:latin typeface="Berlin Sans FB Demi" panose="020E0802020502020306" pitchFamily="34" charset="0"/>
                </a:endParaRPr>
              </a:p>
            </p:txBody>
          </p:sp>
        </p:grpSp>
        <p:grpSp>
          <p:nvGrpSpPr>
            <p:cNvPr id="15" name="Groupe 14"/>
            <p:cNvGrpSpPr/>
            <p:nvPr/>
          </p:nvGrpSpPr>
          <p:grpSpPr>
            <a:xfrm>
              <a:off x="6032257" y="85390"/>
              <a:ext cx="2845685" cy="993403"/>
              <a:chOff x="6171402" y="85576"/>
              <a:chExt cx="2845685" cy="993403"/>
            </a:xfrm>
          </p:grpSpPr>
          <p:grpSp>
            <p:nvGrpSpPr>
              <p:cNvPr id="174" name="Groupe 173"/>
              <p:cNvGrpSpPr/>
              <p:nvPr/>
            </p:nvGrpSpPr>
            <p:grpSpPr>
              <a:xfrm>
                <a:off x="6171402" y="162138"/>
                <a:ext cx="2845685" cy="916841"/>
                <a:chOff x="6090327" y="95932"/>
                <a:chExt cx="6101673" cy="1106254"/>
              </a:xfrm>
            </p:grpSpPr>
            <p:grpSp>
              <p:nvGrpSpPr>
                <p:cNvPr id="175" name="Groupe 174"/>
                <p:cNvGrpSpPr/>
                <p:nvPr/>
              </p:nvGrpSpPr>
              <p:grpSpPr>
                <a:xfrm>
                  <a:off x="6090327" y="95932"/>
                  <a:ext cx="6101673" cy="1106254"/>
                  <a:chOff x="1954816" y="140249"/>
                  <a:chExt cx="8269033" cy="1475834"/>
                </a:xfrm>
              </p:grpSpPr>
              <p:pic>
                <p:nvPicPr>
                  <p:cNvPr id="177" name="Image 176"/>
                  <p:cNvPicPr>
                    <a:picLocks noChangeAspect="1"/>
                  </p:cNvPicPr>
                  <p:nvPr/>
                </p:nvPicPr>
                <p:blipFill rotWithShape="1">
                  <a:blip r:embed="rId16" cstate="print">
                    <a:extLst>
                      <a:ext uri="{28A0092B-C50C-407E-A947-70E740481C1C}">
                        <a14:useLocalDpi xmlns:a14="http://schemas.microsoft.com/office/drawing/2010/main" val="0"/>
                      </a:ext>
                    </a:extLst>
                  </a:blip>
                  <a:srcRect b="70972"/>
                  <a:stretch/>
                </p:blipFill>
                <p:spPr>
                  <a:xfrm>
                    <a:off x="1954816" y="140249"/>
                    <a:ext cx="8269033" cy="1136287"/>
                  </a:xfrm>
                  <a:prstGeom prst="rect">
                    <a:avLst/>
                  </a:prstGeom>
                </p:spPr>
              </p:pic>
              <p:pic>
                <p:nvPicPr>
                  <p:cNvPr id="178" name="Image 177"/>
                  <p:cNvPicPr>
                    <a:picLocks noChangeAspect="1"/>
                  </p:cNvPicPr>
                  <p:nvPr/>
                </p:nvPicPr>
                <p:blipFill rotWithShape="1">
                  <a:blip r:embed="rId17" cstate="print">
                    <a:extLst>
                      <a:ext uri="{28A0092B-C50C-407E-A947-70E740481C1C}">
                        <a14:useLocalDpi xmlns:a14="http://schemas.microsoft.com/office/drawing/2010/main" val="0"/>
                      </a:ext>
                    </a:extLst>
                  </a:blip>
                  <a:srcRect t="87361"/>
                  <a:stretch/>
                </p:blipFill>
                <p:spPr>
                  <a:xfrm>
                    <a:off x="1954816" y="1110674"/>
                    <a:ext cx="8269033" cy="505409"/>
                  </a:xfrm>
                  <a:prstGeom prst="rect">
                    <a:avLst/>
                  </a:prstGeom>
                </p:spPr>
              </p:pic>
            </p:grpSp>
            <p:sp>
              <p:nvSpPr>
                <p:cNvPr id="176" name="Titre 1"/>
                <p:cNvSpPr txBox="1">
                  <a:spLocks/>
                </p:cNvSpPr>
                <p:nvPr/>
              </p:nvSpPr>
              <p:spPr>
                <a:xfrm>
                  <a:off x="6535445" y="284830"/>
                  <a:ext cx="5134337" cy="570612"/>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smtClean="0">
                      <a:ln w="28575">
                        <a:noFill/>
                      </a:ln>
                      <a:latin typeface="Kristen ITC" panose="03050502040202030202" pitchFamily="66" charset="0"/>
                    </a:rPr>
                    <a:t>The </a:t>
                  </a:r>
                  <a:r>
                    <a:rPr lang="fr-FR" sz="2400" b="1" dirty="0" err="1" smtClean="0">
                      <a:ln w="28575">
                        <a:noFill/>
                      </a:ln>
                      <a:latin typeface="Kristen ITC" panose="03050502040202030202" pitchFamily="66" charset="0"/>
                    </a:rPr>
                    <a:t>history</a:t>
                  </a:r>
                  <a:endParaRPr lang="fr-FR" sz="2400" b="1" dirty="0">
                    <a:ln w="28575">
                      <a:noFill/>
                    </a:ln>
                    <a:latin typeface="Kristen ITC" panose="03050502040202030202" pitchFamily="66" charset="0"/>
                  </a:endParaRPr>
                </a:p>
              </p:txBody>
            </p:sp>
          </p:grpSp>
          <p:pic>
            <p:nvPicPr>
              <p:cNvPr id="147" name="Image 14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29808" y="195882"/>
                <a:ext cx="212527" cy="348217"/>
              </a:xfrm>
              <a:prstGeom prst="rect">
                <a:avLst/>
              </a:prstGeom>
            </p:spPr>
          </p:pic>
          <p:pic>
            <p:nvPicPr>
              <p:cNvPr id="148" name="Image 1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414752">
                <a:off x="6364553" y="85576"/>
                <a:ext cx="212527" cy="348217"/>
              </a:xfrm>
              <a:prstGeom prst="rect">
                <a:avLst/>
              </a:prstGeom>
            </p:spPr>
          </p:pic>
        </p:grpSp>
        <p:grpSp>
          <p:nvGrpSpPr>
            <p:cNvPr id="19" name="Groupe 18"/>
            <p:cNvGrpSpPr/>
            <p:nvPr/>
          </p:nvGrpSpPr>
          <p:grpSpPr>
            <a:xfrm>
              <a:off x="1138288" y="2647997"/>
              <a:ext cx="2317155" cy="2019334"/>
              <a:chOff x="1138288" y="2647997"/>
              <a:chExt cx="2317155" cy="2019334"/>
            </a:xfrm>
          </p:grpSpPr>
          <p:grpSp>
            <p:nvGrpSpPr>
              <p:cNvPr id="10" name="Groupe 9"/>
              <p:cNvGrpSpPr/>
              <p:nvPr/>
            </p:nvGrpSpPr>
            <p:grpSpPr>
              <a:xfrm rot="902520">
                <a:off x="1207344" y="2647997"/>
                <a:ext cx="2248099" cy="2019334"/>
                <a:chOff x="1666048" y="2536498"/>
                <a:chExt cx="2248099" cy="2019334"/>
              </a:xfrm>
            </p:grpSpPr>
            <p:grpSp>
              <p:nvGrpSpPr>
                <p:cNvPr id="102" name="Groupe 101"/>
                <p:cNvGrpSpPr/>
                <p:nvPr/>
              </p:nvGrpSpPr>
              <p:grpSpPr>
                <a:xfrm rot="20227636">
                  <a:off x="1666048" y="2536498"/>
                  <a:ext cx="2248099" cy="2019334"/>
                  <a:chOff x="9109777" y="4166782"/>
                  <a:chExt cx="2210466" cy="2136342"/>
                </a:xfrm>
              </p:grpSpPr>
              <p:pic>
                <p:nvPicPr>
                  <p:cNvPr id="103" name="Image 10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04" name="Image 1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34" name="Picture 8" descr="https://prp.raidinfrance.com/wp-content/uploads/2020/10/jjr1744.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9648" r="5937"/>
                <a:stretch/>
              </p:blipFill>
              <p:spPr bwMode="auto">
                <a:xfrm rot="21175776">
                  <a:off x="1834794" y="3030583"/>
                  <a:ext cx="987492" cy="8350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64" name="ZoneTexte 163"/>
              <p:cNvSpPr txBox="1"/>
              <p:nvPr/>
            </p:nvSpPr>
            <p:spPr>
              <a:xfrm rot="437216">
                <a:off x="1138288" y="3997649"/>
                <a:ext cx="2136415" cy="430887"/>
              </a:xfrm>
              <a:prstGeom prst="rect">
                <a:avLst/>
              </a:prstGeom>
              <a:noFill/>
            </p:spPr>
            <p:txBody>
              <a:bodyPr wrap="square" rtlCol="0">
                <a:spAutoFit/>
              </a:bodyPr>
              <a:lstStyle/>
              <a:p>
                <a:pPr algn="ctr"/>
                <a:r>
                  <a:rPr lang="fr-FR" sz="1100" b="1" dirty="0" smtClean="0">
                    <a:latin typeface="Kristen ITC" panose="03050502040202030202" pitchFamily="66" charset="0"/>
                  </a:rPr>
                  <a:t>2014 – </a:t>
                </a:r>
                <a:r>
                  <a:rPr lang="fr-FR" sz="1100" b="1" dirty="0" err="1" smtClean="0">
                    <a:latin typeface="Kristen ITC" panose="03050502040202030202" pitchFamily="66" charset="0"/>
                  </a:rPr>
                  <a:t>Volcanos</a:t>
                </a:r>
                <a:r>
                  <a:rPr lang="fr-FR" sz="1100" b="1" dirty="0" smtClean="0">
                    <a:latin typeface="Kristen ITC" panose="03050502040202030202" pitchFamily="66" charset="0"/>
                  </a:rPr>
                  <a:t> to Camargue</a:t>
                </a:r>
              </a:p>
            </p:txBody>
          </p:sp>
          <p:pic>
            <p:nvPicPr>
              <p:cNvPr id="8" name="Image 7"/>
              <p:cNvPicPr>
                <a:picLocks noChangeAspect="1"/>
              </p:cNvPicPr>
              <p:nvPr/>
            </p:nvPicPr>
            <p:blipFill rotWithShape="1">
              <a:blip r:embed="rId20" cstate="print">
                <a:extLst>
                  <a:ext uri="{28A0092B-C50C-407E-A947-70E740481C1C}">
                    <a14:useLocalDpi xmlns:a14="http://schemas.microsoft.com/office/drawing/2010/main" val="0"/>
                  </a:ext>
                </a:extLst>
              </a:blip>
              <a:srcRect l="3839" t="5992" r="7176"/>
              <a:stretch/>
            </p:blipFill>
            <p:spPr>
              <a:xfrm rot="717198">
                <a:off x="2342806" y="3161156"/>
                <a:ext cx="809897" cy="855617"/>
              </a:xfrm>
              <a:prstGeom prst="rect">
                <a:avLst/>
              </a:prstGeom>
            </p:spPr>
          </p:pic>
        </p:grpSp>
        <p:grpSp>
          <p:nvGrpSpPr>
            <p:cNvPr id="17" name="Groupe 16"/>
            <p:cNvGrpSpPr/>
            <p:nvPr/>
          </p:nvGrpSpPr>
          <p:grpSpPr>
            <a:xfrm>
              <a:off x="1939467" y="25509"/>
              <a:ext cx="2248099" cy="2019334"/>
              <a:chOff x="1939467" y="25509"/>
              <a:chExt cx="2248099" cy="2019334"/>
            </a:xfrm>
          </p:grpSpPr>
          <p:grpSp>
            <p:nvGrpSpPr>
              <p:cNvPr id="13" name="Groupe 12"/>
              <p:cNvGrpSpPr/>
              <p:nvPr/>
            </p:nvGrpSpPr>
            <p:grpSpPr>
              <a:xfrm>
                <a:off x="1939467" y="25509"/>
                <a:ext cx="2248099" cy="2019334"/>
                <a:chOff x="2149650" y="83047"/>
                <a:chExt cx="2248099" cy="2019334"/>
              </a:xfrm>
            </p:grpSpPr>
            <p:grpSp>
              <p:nvGrpSpPr>
                <p:cNvPr id="9" name="Groupe 8"/>
                <p:cNvGrpSpPr/>
                <p:nvPr/>
              </p:nvGrpSpPr>
              <p:grpSpPr>
                <a:xfrm rot="418540">
                  <a:off x="2149650" y="83047"/>
                  <a:ext cx="2248099" cy="2019334"/>
                  <a:chOff x="2149650" y="83047"/>
                  <a:chExt cx="2248099" cy="2019334"/>
                </a:xfrm>
              </p:grpSpPr>
              <p:grpSp>
                <p:nvGrpSpPr>
                  <p:cNvPr id="96" name="Groupe 95"/>
                  <p:cNvGrpSpPr/>
                  <p:nvPr/>
                </p:nvGrpSpPr>
                <p:grpSpPr>
                  <a:xfrm rot="20227636">
                    <a:off x="2149650" y="83047"/>
                    <a:ext cx="2248099" cy="2019334"/>
                    <a:chOff x="9109777" y="4166782"/>
                    <a:chExt cx="2210466" cy="2136342"/>
                  </a:xfrm>
                </p:grpSpPr>
                <p:pic>
                  <p:nvPicPr>
                    <p:cNvPr id="97" name="Image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98" name="Image 9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40" name="Picture 6" descr="https://prp.raidinfrance.com/wp-content/uploads/2020/10/107376202-10156982766276353-4663837240819914211-n.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34060"/>
                  <a:stretch/>
                </p:blipFill>
                <p:spPr bwMode="auto">
                  <a:xfrm rot="21179722">
                    <a:off x="3167678" y="779433"/>
                    <a:ext cx="850433" cy="8254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63" name="ZoneTexte 162"/>
                <p:cNvSpPr txBox="1"/>
                <p:nvPr/>
              </p:nvSpPr>
              <p:spPr>
                <a:xfrm>
                  <a:off x="2230872" y="490338"/>
                  <a:ext cx="1904690" cy="261610"/>
                </a:xfrm>
                <a:prstGeom prst="rect">
                  <a:avLst/>
                </a:prstGeom>
                <a:noFill/>
              </p:spPr>
              <p:txBody>
                <a:bodyPr wrap="square" rtlCol="0">
                  <a:spAutoFit/>
                </a:bodyPr>
                <a:lstStyle/>
                <a:p>
                  <a:pPr algn="ctr"/>
                  <a:r>
                    <a:rPr lang="fr-FR" sz="1100" b="1" dirty="0" smtClean="0">
                      <a:latin typeface="Kristen ITC" panose="03050502040202030202" pitchFamily="66" charset="0"/>
                    </a:rPr>
                    <a:t>2015 – All </a:t>
                  </a:r>
                  <a:r>
                    <a:rPr lang="fr-FR" sz="1100" b="1" dirty="0" err="1" smtClean="0">
                      <a:latin typeface="Kristen ITC" panose="03050502040202030202" pitchFamily="66" charset="0"/>
                    </a:rPr>
                    <a:t>Around</a:t>
                  </a:r>
                  <a:r>
                    <a:rPr lang="fr-FR" sz="1100" b="1" dirty="0" smtClean="0">
                      <a:latin typeface="Kristen ITC" panose="03050502040202030202" pitchFamily="66" charset="0"/>
                    </a:rPr>
                    <a:t> Ain</a:t>
                  </a:r>
                </a:p>
              </p:txBody>
            </p:sp>
          </p:grpSp>
          <p:pic>
            <p:nvPicPr>
              <p:cNvPr id="5" name="Image 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18166" y="781272"/>
                <a:ext cx="767822" cy="767822"/>
              </a:xfrm>
              <a:prstGeom prst="rect">
                <a:avLst/>
              </a:prstGeom>
            </p:spPr>
          </p:pic>
        </p:grpSp>
        <p:grpSp>
          <p:nvGrpSpPr>
            <p:cNvPr id="25" name="Groupe 24"/>
            <p:cNvGrpSpPr/>
            <p:nvPr/>
          </p:nvGrpSpPr>
          <p:grpSpPr>
            <a:xfrm>
              <a:off x="2624564" y="4809098"/>
              <a:ext cx="2281016" cy="2019334"/>
              <a:chOff x="2624564" y="4809098"/>
              <a:chExt cx="2281016" cy="2019334"/>
            </a:xfrm>
          </p:grpSpPr>
          <p:grpSp>
            <p:nvGrpSpPr>
              <p:cNvPr id="105" name="Groupe 104"/>
              <p:cNvGrpSpPr/>
              <p:nvPr/>
            </p:nvGrpSpPr>
            <p:grpSpPr>
              <a:xfrm rot="20227636">
                <a:off x="2657481" y="4809098"/>
                <a:ext cx="2248099" cy="2019334"/>
                <a:chOff x="9109777" y="4166782"/>
                <a:chExt cx="2210466" cy="2136342"/>
              </a:xfrm>
            </p:grpSpPr>
            <p:pic>
              <p:nvPicPr>
                <p:cNvPr id="106" name="Image 10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07" name="Imag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28" name="Picture 4" descr="https://prp.raidinfrance.com/wp-content/uploads/2020/10/jjr2156-1.jp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5400" r="19862"/>
              <a:stretch/>
            </p:blipFill>
            <p:spPr bwMode="auto">
              <a:xfrm rot="21205013">
                <a:off x="3701300" y="5517822"/>
                <a:ext cx="914879" cy="805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6" name="ZoneTexte 165"/>
              <p:cNvSpPr txBox="1"/>
              <p:nvPr/>
            </p:nvSpPr>
            <p:spPr>
              <a:xfrm rot="21163619">
                <a:off x="2624564" y="5233678"/>
                <a:ext cx="2010896" cy="261610"/>
              </a:xfrm>
              <a:prstGeom prst="rect">
                <a:avLst/>
              </a:prstGeom>
              <a:noFill/>
            </p:spPr>
            <p:txBody>
              <a:bodyPr wrap="square" rtlCol="0">
                <a:spAutoFit/>
              </a:bodyPr>
              <a:lstStyle/>
              <a:p>
                <a:pPr algn="ctr"/>
                <a:r>
                  <a:rPr lang="fr-FR" sz="1100" b="1" dirty="0" smtClean="0">
                    <a:latin typeface="Kristen ITC" panose="03050502040202030202" pitchFamily="66" charset="0"/>
                  </a:rPr>
                  <a:t>2016 – Pyrénées - Gulf</a:t>
                </a:r>
              </a:p>
            </p:txBody>
          </p:sp>
          <p:pic>
            <p:nvPicPr>
              <p:cNvPr id="12" name="Image 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74294">
                <a:off x="2859553" y="5635546"/>
                <a:ext cx="803835" cy="803835"/>
              </a:xfrm>
              <a:prstGeom prst="rect">
                <a:avLst/>
              </a:prstGeom>
            </p:spPr>
          </p:pic>
        </p:grpSp>
        <p:grpSp>
          <p:nvGrpSpPr>
            <p:cNvPr id="29" name="Groupe 28"/>
            <p:cNvGrpSpPr/>
            <p:nvPr/>
          </p:nvGrpSpPr>
          <p:grpSpPr>
            <a:xfrm>
              <a:off x="7770151" y="2206569"/>
              <a:ext cx="2279916" cy="2019334"/>
              <a:chOff x="7770151" y="2206569"/>
              <a:chExt cx="2279916" cy="2019334"/>
            </a:xfrm>
          </p:grpSpPr>
          <p:grpSp>
            <p:nvGrpSpPr>
              <p:cNvPr id="120" name="Groupe 119"/>
              <p:cNvGrpSpPr/>
              <p:nvPr/>
            </p:nvGrpSpPr>
            <p:grpSpPr>
              <a:xfrm rot="20633714">
                <a:off x="7801968" y="2206569"/>
                <a:ext cx="2248099" cy="2019334"/>
                <a:chOff x="9109777" y="4166782"/>
                <a:chExt cx="2210466" cy="2136342"/>
              </a:xfrm>
            </p:grpSpPr>
            <p:pic>
              <p:nvPicPr>
                <p:cNvPr id="121" name="Image 1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22" name="Image 1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59" name="Picture 16" descr="https://prp.raidinfrance.com/wp-content/uploads/2020/10/jjr-0552.jp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2716" r="6464"/>
              <a:stretch/>
            </p:blipFill>
            <p:spPr bwMode="auto">
              <a:xfrm rot="21439647">
                <a:off x="8768423" y="2938235"/>
                <a:ext cx="898091" cy="7430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9" name="ZoneTexte 168"/>
              <p:cNvSpPr txBox="1"/>
              <p:nvPr/>
            </p:nvSpPr>
            <p:spPr>
              <a:xfrm>
                <a:off x="7770151" y="2550996"/>
                <a:ext cx="2010896" cy="261610"/>
              </a:xfrm>
              <a:prstGeom prst="rect">
                <a:avLst/>
              </a:prstGeom>
              <a:noFill/>
            </p:spPr>
            <p:txBody>
              <a:bodyPr wrap="square" rtlCol="0">
                <a:spAutoFit/>
              </a:bodyPr>
              <a:lstStyle/>
              <a:p>
                <a:pPr algn="ctr"/>
                <a:r>
                  <a:rPr lang="fr-FR" sz="1100" b="1" dirty="0" smtClean="0">
                    <a:latin typeface="Kristen ITC" panose="03050502040202030202" pitchFamily="66" charset="0"/>
                  </a:rPr>
                  <a:t>2010 – Buech to Buech</a:t>
                </a:r>
              </a:p>
            </p:txBody>
          </p:sp>
          <p:pic>
            <p:nvPicPr>
              <p:cNvPr id="149" name="Image 14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439647">
                <a:off x="7944706" y="2909497"/>
                <a:ext cx="834027" cy="804802"/>
              </a:xfrm>
              <a:prstGeom prst="rect">
                <a:avLst/>
              </a:prstGeom>
              <a:effectLst/>
            </p:spPr>
          </p:pic>
        </p:grpSp>
        <p:grpSp>
          <p:nvGrpSpPr>
            <p:cNvPr id="28" name="Groupe 27"/>
            <p:cNvGrpSpPr/>
            <p:nvPr/>
          </p:nvGrpSpPr>
          <p:grpSpPr>
            <a:xfrm>
              <a:off x="10036289" y="3218400"/>
              <a:ext cx="2262700" cy="2019334"/>
              <a:chOff x="10036289" y="3218400"/>
              <a:chExt cx="2262700" cy="2019334"/>
            </a:xfrm>
          </p:grpSpPr>
          <p:grpSp>
            <p:nvGrpSpPr>
              <p:cNvPr id="150" name="Groupe 149"/>
              <p:cNvGrpSpPr/>
              <p:nvPr/>
            </p:nvGrpSpPr>
            <p:grpSpPr>
              <a:xfrm rot="726544">
                <a:off x="10050890" y="3218400"/>
                <a:ext cx="2248099" cy="2019334"/>
                <a:chOff x="7837003" y="2635505"/>
                <a:chExt cx="2248099" cy="2019334"/>
              </a:xfrm>
            </p:grpSpPr>
            <p:grpSp>
              <p:nvGrpSpPr>
                <p:cNvPr id="151" name="Groupe 150"/>
                <p:cNvGrpSpPr/>
                <p:nvPr/>
              </p:nvGrpSpPr>
              <p:grpSpPr>
                <a:xfrm rot="20227636">
                  <a:off x="7837003" y="2635505"/>
                  <a:ext cx="2248099" cy="2019334"/>
                  <a:chOff x="9109777" y="4166782"/>
                  <a:chExt cx="2210466" cy="2136342"/>
                </a:xfrm>
              </p:grpSpPr>
              <p:pic>
                <p:nvPicPr>
                  <p:cNvPr id="155" name="Image 1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56" name="Image 1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53" name="Picture 12" descr="https://prp.raidinfrance.com/wp-content/uploads/2020/10/jjr111.jp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17630" r="19986"/>
                <a:stretch/>
              </p:blipFill>
              <p:spPr bwMode="auto">
                <a:xfrm rot="21166909">
                  <a:off x="8034848" y="3158596"/>
                  <a:ext cx="847926" cy="761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0" name="ZoneTexte 169"/>
              <p:cNvSpPr txBox="1"/>
              <p:nvPr/>
            </p:nvSpPr>
            <p:spPr>
              <a:xfrm rot="310508">
                <a:off x="10036289" y="4477054"/>
                <a:ext cx="2010896" cy="430887"/>
              </a:xfrm>
              <a:prstGeom prst="rect">
                <a:avLst/>
              </a:prstGeom>
              <a:noFill/>
            </p:spPr>
            <p:txBody>
              <a:bodyPr wrap="square" rtlCol="0">
                <a:spAutoFit/>
              </a:bodyPr>
              <a:lstStyle/>
              <a:p>
                <a:pPr algn="ctr"/>
                <a:r>
                  <a:rPr lang="fr-FR" sz="1100" b="1" dirty="0" smtClean="0">
                    <a:latin typeface="Kristen ITC" panose="03050502040202030202" pitchFamily="66" charset="0"/>
                  </a:rPr>
                  <a:t>2011 – Les Baronnies Provençales</a:t>
                </a:r>
              </a:p>
            </p:txBody>
          </p:sp>
          <p:pic>
            <p:nvPicPr>
              <p:cNvPr id="172" name="Image 17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66994">
                <a:off x="11131520" y="3690164"/>
                <a:ext cx="834027" cy="804802"/>
              </a:xfrm>
              <a:prstGeom prst="rect">
                <a:avLst/>
              </a:prstGeom>
              <a:effectLst/>
            </p:spPr>
          </p:pic>
        </p:grpSp>
        <p:grpSp>
          <p:nvGrpSpPr>
            <p:cNvPr id="27" name="Groupe 26"/>
            <p:cNvGrpSpPr/>
            <p:nvPr/>
          </p:nvGrpSpPr>
          <p:grpSpPr>
            <a:xfrm>
              <a:off x="8737012" y="4793972"/>
              <a:ext cx="2248099" cy="2019334"/>
              <a:chOff x="8737012" y="4793972"/>
              <a:chExt cx="2248099" cy="2019334"/>
            </a:xfrm>
          </p:grpSpPr>
          <p:grpSp>
            <p:nvGrpSpPr>
              <p:cNvPr id="2" name="Groupe 1"/>
              <p:cNvGrpSpPr/>
              <p:nvPr/>
            </p:nvGrpSpPr>
            <p:grpSpPr>
              <a:xfrm>
                <a:off x="8737012" y="4793972"/>
                <a:ext cx="2248099" cy="2019334"/>
                <a:chOff x="9620010" y="4724491"/>
                <a:chExt cx="2248099" cy="2019334"/>
              </a:xfrm>
            </p:grpSpPr>
            <p:grpSp>
              <p:nvGrpSpPr>
                <p:cNvPr id="117" name="Groupe 116"/>
                <p:cNvGrpSpPr/>
                <p:nvPr/>
              </p:nvGrpSpPr>
              <p:grpSpPr>
                <a:xfrm rot="20227636">
                  <a:off x="9620010" y="4724491"/>
                  <a:ext cx="2248099" cy="2019334"/>
                  <a:chOff x="9109777" y="4166782"/>
                  <a:chExt cx="2210466" cy="2136342"/>
                </a:xfrm>
              </p:grpSpPr>
              <p:pic>
                <p:nvPicPr>
                  <p:cNvPr id="118" name="Image 1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19" name="Image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45" name="Picture 14" descr="https://prp.raidinfrance.com/wp-content/uploads/2020/10/jjr600.jp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5981" r="11784"/>
                <a:stretch/>
              </p:blipFill>
              <p:spPr bwMode="auto">
                <a:xfrm rot="21132211">
                  <a:off x="10658250" y="5209102"/>
                  <a:ext cx="872103" cy="8117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1" name="ZoneTexte 170"/>
              <p:cNvSpPr txBox="1"/>
              <p:nvPr/>
            </p:nvSpPr>
            <p:spPr>
              <a:xfrm rot="21071302">
                <a:off x="8803966" y="6278952"/>
                <a:ext cx="2010896" cy="261610"/>
              </a:xfrm>
              <a:prstGeom prst="rect">
                <a:avLst/>
              </a:prstGeom>
              <a:noFill/>
            </p:spPr>
            <p:txBody>
              <a:bodyPr wrap="square" rtlCol="0">
                <a:spAutoFit/>
              </a:bodyPr>
              <a:lstStyle/>
              <a:p>
                <a:pPr algn="ctr"/>
                <a:r>
                  <a:rPr lang="fr-FR" sz="1100" b="1" dirty="0" smtClean="0">
                    <a:latin typeface="Kristen ITC" panose="03050502040202030202" pitchFamily="66" charset="0"/>
                  </a:rPr>
                  <a:t>2009 – </a:t>
                </a:r>
                <a:r>
                  <a:rPr lang="fr-FR" sz="1100" b="1" dirty="0" err="1" smtClean="0">
                    <a:latin typeface="Kristen ITC" panose="03050502040202030202" pitchFamily="66" charset="0"/>
                  </a:rPr>
                  <a:t>Alps</a:t>
                </a:r>
                <a:r>
                  <a:rPr lang="fr-FR" sz="1100" b="1" dirty="0" smtClean="0">
                    <a:latin typeface="Kristen ITC" panose="03050502040202030202" pitchFamily="66" charset="0"/>
                  </a:rPr>
                  <a:t> to </a:t>
                </a:r>
                <a:r>
                  <a:rPr lang="fr-FR" sz="1100" b="1" dirty="0" err="1" smtClean="0">
                    <a:latin typeface="Kristen ITC" panose="03050502040202030202" pitchFamily="66" charset="0"/>
                  </a:rPr>
                  <a:t>Sea</a:t>
                </a:r>
                <a:endParaRPr lang="fr-FR" sz="1100" b="1" dirty="0" smtClean="0">
                  <a:latin typeface="Kristen ITC" panose="03050502040202030202" pitchFamily="66" charset="0"/>
                </a:endParaRPr>
              </a:p>
            </p:txBody>
          </p:sp>
          <p:pic>
            <p:nvPicPr>
              <p:cNvPr id="183" name="Image 18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130983">
                <a:off x="8942415" y="5410113"/>
                <a:ext cx="834027" cy="804802"/>
              </a:xfrm>
              <a:prstGeom prst="rect">
                <a:avLst/>
              </a:prstGeom>
              <a:effectLst/>
            </p:spPr>
          </p:pic>
        </p:grpSp>
        <p:grpSp>
          <p:nvGrpSpPr>
            <p:cNvPr id="24" name="Groupe 23"/>
            <p:cNvGrpSpPr/>
            <p:nvPr/>
          </p:nvGrpSpPr>
          <p:grpSpPr>
            <a:xfrm>
              <a:off x="198563" y="4677363"/>
              <a:ext cx="2248099" cy="2019334"/>
              <a:chOff x="198563" y="4677363"/>
              <a:chExt cx="2248099" cy="2019334"/>
            </a:xfrm>
          </p:grpSpPr>
          <p:grpSp>
            <p:nvGrpSpPr>
              <p:cNvPr id="11" name="Groupe 10"/>
              <p:cNvGrpSpPr/>
              <p:nvPr/>
            </p:nvGrpSpPr>
            <p:grpSpPr>
              <a:xfrm rot="437548">
                <a:off x="198563" y="4677363"/>
                <a:ext cx="2248099" cy="2019334"/>
                <a:chOff x="198563" y="4677363"/>
                <a:chExt cx="2248099" cy="2019334"/>
              </a:xfrm>
            </p:grpSpPr>
            <p:grpSp>
              <p:nvGrpSpPr>
                <p:cNvPr id="108" name="Groupe 107"/>
                <p:cNvGrpSpPr/>
                <p:nvPr/>
              </p:nvGrpSpPr>
              <p:grpSpPr>
                <a:xfrm rot="20227636">
                  <a:off x="198563" y="4677363"/>
                  <a:ext cx="2248099" cy="2019334"/>
                  <a:chOff x="9109777" y="4166782"/>
                  <a:chExt cx="2210466" cy="2136342"/>
                </a:xfrm>
              </p:grpSpPr>
              <p:pic>
                <p:nvPicPr>
                  <p:cNvPr id="109" name="Image 1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6083">
                    <a:off x="9109777" y="4166782"/>
                    <a:ext cx="2210466" cy="2136342"/>
                  </a:xfrm>
                  <a:prstGeom prst="rect">
                    <a:avLst/>
                  </a:prstGeom>
                </p:spPr>
              </p:pic>
              <p:pic>
                <p:nvPicPr>
                  <p:cNvPr id="110" name="Image 10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92200">
                    <a:off x="10015718" y="4230362"/>
                    <a:ext cx="521294" cy="407479"/>
                  </a:xfrm>
                  <a:prstGeom prst="rect">
                    <a:avLst/>
                  </a:prstGeom>
                </p:spPr>
              </p:pic>
            </p:grpSp>
            <p:pic>
              <p:nvPicPr>
                <p:cNvPr id="130" name="Picture 18" descr="https://prp.raidinfrance.com/wp-content/uploads/2020/10/107530584-10156982764616353-3559027443921123529-o.jpg"/>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9277" r="11121"/>
                <a:stretch/>
              </p:blipFill>
              <p:spPr bwMode="auto">
                <a:xfrm rot="21169193">
                  <a:off x="1259134" y="5353595"/>
                  <a:ext cx="833505" cy="779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65" name="ZoneTexte 164"/>
              <p:cNvSpPr txBox="1"/>
              <p:nvPr/>
            </p:nvSpPr>
            <p:spPr>
              <a:xfrm>
                <a:off x="289675" y="5067123"/>
                <a:ext cx="2010896" cy="261610"/>
              </a:xfrm>
              <a:prstGeom prst="rect">
                <a:avLst/>
              </a:prstGeom>
              <a:noFill/>
            </p:spPr>
            <p:txBody>
              <a:bodyPr wrap="square" rtlCol="0">
                <a:spAutoFit/>
              </a:bodyPr>
              <a:lstStyle/>
              <a:p>
                <a:pPr algn="ctr"/>
                <a:r>
                  <a:rPr lang="fr-FR" sz="1100" b="1" dirty="0" smtClean="0">
                    <a:latin typeface="Kristen ITC" panose="03050502040202030202" pitchFamily="66" charset="0"/>
                  </a:rPr>
                  <a:t>2007 – Pyrénées</a:t>
                </a:r>
              </a:p>
            </p:txBody>
          </p:sp>
          <p:pic>
            <p:nvPicPr>
              <p:cNvPr id="184" name="Image 18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7444" y="5385524"/>
                <a:ext cx="834027" cy="804802"/>
              </a:xfrm>
              <a:prstGeom prst="rect">
                <a:avLst/>
              </a:prstGeom>
              <a:effectLst/>
            </p:spPr>
          </p:pic>
        </p:grpSp>
        <p:grpSp>
          <p:nvGrpSpPr>
            <p:cNvPr id="37" name="Groupe 36"/>
            <p:cNvGrpSpPr/>
            <p:nvPr/>
          </p:nvGrpSpPr>
          <p:grpSpPr>
            <a:xfrm>
              <a:off x="1076325" y="325461"/>
              <a:ext cx="10047332" cy="4973610"/>
              <a:chOff x="1076325" y="325461"/>
              <a:chExt cx="10047332" cy="4973610"/>
            </a:xfrm>
          </p:grpSpPr>
          <p:cxnSp>
            <p:nvCxnSpPr>
              <p:cNvPr id="20" name="Connecteur droit 19"/>
              <p:cNvCxnSpPr>
                <a:stCxn id="89" idx="0"/>
              </p:cNvCxnSpPr>
              <p:nvPr/>
            </p:nvCxnSpPr>
            <p:spPr>
              <a:xfrm flipH="1">
                <a:off x="1234275" y="4497421"/>
                <a:ext cx="3678088" cy="439749"/>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81" name="Connecteur droit 180"/>
              <p:cNvCxnSpPr>
                <a:stCxn id="36" idx="0"/>
              </p:cNvCxnSpPr>
              <p:nvPr/>
            </p:nvCxnSpPr>
            <p:spPr>
              <a:xfrm flipH="1" flipV="1">
                <a:off x="2440558" y="2859556"/>
                <a:ext cx="3916224" cy="1449166"/>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82" name="Connecteur droit 181"/>
              <p:cNvCxnSpPr>
                <a:stCxn id="23" idx="0"/>
              </p:cNvCxnSpPr>
              <p:nvPr/>
            </p:nvCxnSpPr>
            <p:spPr>
              <a:xfrm flipH="1">
                <a:off x="3689479" y="4909331"/>
                <a:ext cx="2209814" cy="122663"/>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91" name="Connecteur droit 190"/>
              <p:cNvCxnSpPr>
                <a:stCxn id="32" idx="0"/>
              </p:cNvCxnSpPr>
              <p:nvPr/>
            </p:nvCxnSpPr>
            <p:spPr>
              <a:xfrm flipH="1" flipV="1">
                <a:off x="3036255" y="325461"/>
                <a:ext cx="3973314" cy="2774917"/>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98" name="Connecteur droit 197"/>
              <p:cNvCxnSpPr/>
              <p:nvPr/>
            </p:nvCxnSpPr>
            <p:spPr>
              <a:xfrm>
                <a:off x="7281943" y="4422677"/>
                <a:ext cx="2456396" cy="600608"/>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01" name="Connecteur droit 200"/>
              <p:cNvCxnSpPr>
                <a:stCxn id="80" idx="0"/>
              </p:cNvCxnSpPr>
              <p:nvPr/>
            </p:nvCxnSpPr>
            <p:spPr>
              <a:xfrm flipH="1">
                <a:off x="7281943" y="4268166"/>
                <a:ext cx="512112" cy="1030905"/>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09" name="Connecteur droit 208"/>
              <p:cNvCxnSpPr>
                <a:stCxn id="208" idx="0"/>
              </p:cNvCxnSpPr>
              <p:nvPr/>
            </p:nvCxnSpPr>
            <p:spPr>
              <a:xfrm flipV="1">
                <a:off x="6784843" y="3402004"/>
                <a:ext cx="4338814" cy="361618"/>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95" name="Connecteur droit 194"/>
              <p:cNvCxnSpPr>
                <a:stCxn id="83" idx="0"/>
              </p:cNvCxnSpPr>
              <p:nvPr/>
            </p:nvCxnSpPr>
            <p:spPr>
              <a:xfrm flipV="1">
                <a:off x="7391287" y="2483604"/>
                <a:ext cx="1393662" cy="1172906"/>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86" name="Connecteur droit 185"/>
              <p:cNvCxnSpPr/>
              <p:nvPr/>
            </p:nvCxnSpPr>
            <p:spPr>
              <a:xfrm flipH="1" flipV="1">
                <a:off x="1076325" y="1165185"/>
                <a:ext cx="5552831" cy="2924795"/>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24919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0" y="0"/>
            <a:ext cx="12643531" cy="7370968"/>
            <a:chOff x="0" y="0"/>
            <a:chExt cx="12643531" cy="7370968"/>
          </a:xfrm>
        </p:grpSpPr>
        <p:grpSp>
          <p:nvGrpSpPr>
            <p:cNvPr id="3" name="Groupe 2"/>
            <p:cNvGrpSpPr/>
            <p:nvPr/>
          </p:nvGrpSpPr>
          <p:grpSpPr>
            <a:xfrm>
              <a:off x="0" y="0"/>
              <a:ext cx="12643531" cy="7370968"/>
              <a:chOff x="1" y="0"/>
              <a:chExt cx="12643531" cy="7370968"/>
            </a:xfrm>
          </p:grpSpPr>
          <p:sp>
            <p:nvSpPr>
              <p:cNvPr id="50" name="ZoneTexte 49"/>
              <p:cNvSpPr txBox="1"/>
              <p:nvPr/>
            </p:nvSpPr>
            <p:spPr>
              <a:xfrm>
                <a:off x="6468023" y="6467792"/>
                <a:ext cx="4048861" cy="200055"/>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Stéphanie </a:t>
                </a:r>
                <a:r>
                  <a:rPr lang="fr-FR" sz="700" b="1" dirty="0" err="1" smtClean="0">
                    <a:latin typeface="Arial" panose="020B0604020202020204" pitchFamily="34" charset="0"/>
                    <a:cs typeface="Arial" panose="020B0604020202020204" pitchFamily="34" charset="0"/>
                  </a:rPr>
                  <a:t>Blockx</a:t>
                </a:r>
                <a:r>
                  <a:rPr lang="fr-FR" sz="700" b="1" dirty="0" smtClean="0">
                    <a:latin typeface="Arial" panose="020B0604020202020204" pitchFamily="34" charset="0"/>
                    <a:cs typeface="Arial" panose="020B0604020202020204" pitchFamily="34" charset="0"/>
                  </a:rPr>
                  <a:t>, </a:t>
                </a:r>
                <a:r>
                  <a:rPr lang="fr-FR" sz="700" b="1" dirty="0">
                    <a:latin typeface="Arial" panose="020B0604020202020204" pitchFamily="34" charset="0"/>
                    <a:cs typeface="Arial" panose="020B0604020202020204" pitchFamily="34" charset="0"/>
                  </a:rPr>
                  <a:t>Team </a:t>
                </a:r>
                <a:r>
                  <a:rPr lang="fr-FR" sz="700" b="1" dirty="0" smtClean="0">
                    <a:latin typeface="Arial" panose="020B0604020202020204" pitchFamily="34" charset="0"/>
                    <a:cs typeface="Arial" panose="020B0604020202020204" pitchFamily="34" charset="0"/>
                  </a:rPr>
                  <a:t>ADEORUN</a:t>
                </a:r>
                <a:endParaRPr lang="fr-FR" sz="700" b="1" dirty="0">
                  <a:latin typeface="Arial" panose="020B0604020202020204" pitchFamily="34" charset="0"/>
                  <a:cs typeface="Arial" panose="020B0604020202020204" pitchFamily="34" charset="0"/>
                </a:endParaRPr>
              </a:p>
            </p:txBody>
          </p:sp>
          <p:grpSp>
            <p:nvGrpSpPr>
              <p:cNvPr id="2" name="Groupe 1"/>
              <p:cNvGrpSpPr/>
              <p:nvPr/>
            </p:nvGrpSpPr>
            <p:grpSpPr>
              <a:xfrm>
                <a:off x="1" y="0"/>
                <a:ext cx="12643531" cy="7370968"/>
                <a:chOff x="1" y="0"/>
                <a:chExt cx="12643531" cy="7370968"/>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7582" r="33928"/>
                <a:stretch/>
              </p:blipFill>
              <p:spPr>
                <a:xfrm>
                  <a:off x="1" y="0"/>
                  <a:ext cx="4998719" cy="6858000"/>
                </a:xfrm>
                <a:prstGeom prst="rect">
                  <a:avLst/>
                </a:prstGeom>
              </p:spPr>
            </p:pic>
            <p:sp>
              <p:nvSpPr>
                <p:cNvPr id="6" name="Triangle rectangle 5"/>
                <p:cNvSpPr/>
                <p:nvPr/>
              </p:nvSpPr>
              <p:spPr>
                <a:xfrm rot="10800000">
                  <a:off x="2343817" y="0"/>
                  <a:ext cx="2673338"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3049247" y="424452"/>
                  <a:ext cx="5625933" cy="584775"/>
                </a:xfrm>
                <a:prstGeom prst="rect">
                  <a:avLst/>
                </a:prstGeom>
                <a:noFill/>
              </p:spPr>
              <p:txBody>
                <a:bodyPr wrap="square" rtlCol="0">
                  <a:spAutoFit/>
                </a:bodyPr>
                <a:lstStyle/>
                <a:p>
                  <a:r>
                    <a:rPr lang="fr-FR" sz="3200" dirty="0" smtClean="0">
                      <a:solidFill>
                        <a:srgbClr val="CC0000"/>
                      </a:solidFill>
                      <a:latin typeface="Impact" panose="020B0806030902050204" pitchFamily="34" charset="0"/>
                    </a:rPr>
                    <a:t>« BACK TO NATURE »</a:t>
                  </a:r>
                  <a:endParaRPr lang="fr-FR" sz="3200" dirty="0">
                    <a:solidFill>
                      <a:srgbClr val="CC0000"/>
                    </a:solidFill>
                    <a:latin typeface="Impact" panose="020B0806030902050204" pitchFamily="34" charset="0"/>
                  </a:endParaRPr>
                </a:p>
              </p:txBody>
            </p:sp>
            <p:sp>
              <p:nvSpPr>
                <p:cNvPr id="30" name="Rectangle 29"/>
                <p:cNvSpPr/>
                <p:nvPr/>
              </p:nvSpPr>
              <p:spPr>
                <a:xfrm flipV="1">
                  <a:off x="3056709" y="1012465"/>
                  <a:ext cx="5032334"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8188667" y="296895"/>
                  <a:ext cx="3718557" cy="996010"/>
                </a:xfrm>
                <a:prstGeom prst="rect">
                  <a:avLst/>
                </a:prstGeom>
              </p:spPr>
            </p:pic>
            <p:sp>
              <p:nvSpPr>
                <p:cNvPr id="32" name="ZoneTexte 31"/>
                <p:cNvSpPr txBox="1"/>
                <p:nvPr/>
              </p:nvSpPr>
              <p:spPr>
                <a:xfrm>
                  <a:off x="3449853" y="1552489"/>
                  <a:ext cx="8115130" cy="646331"/>
                </a:xfrm>
                <a:prstGeom prst="rect">
                  <a:avLst/>
                </a:prstGeom>
                <a:noFill/>
              </p:spPr>
              <p:txBody>
                <a:bodyPr wrap="square" rtlCol="0">
                  <a:spAutoFit/>
                </a:bodyPr>
                <a:lstStyle/>
                <a:p>
                  <a:pPr algn="ctr"/>
                  <a:r>
                    <a:rPr lang="en-US" sz="1200" b="1" dirty="0" smtClean="0">
                      <a:latin typeface="Carlito" panose="020F0502020204030204" pitchFamily="34" charset="0"/>
                      <a:cs typeface="Carlito" panose="020F0502020204030204" pitchFamily="34" charset="0"/>
                    </a:rPr>
                    <a:t>Back </a:t>
                  </a:r>
                  <a:r>
                    <a:rPr lang="en-US" sz="1200" b="1" dirty="0">
                      <a:latin typeface="Carlito" panose="020F0502020204030204" pitchFamily="34" charset="0"/>
                      <a:cs typeface="Carlito" panose="020F0502020204030204" pitchFamily="34" charset="0"/>
                    </a:rPr>
                    <a:t>to </a:t>
                  </a:r>
                  <a:r>
                    <a:rPr lang="en-US" sz="1200" b="1" dirty="0" smtClean="0">
                      <a:latin typeface="Carlito" panose="020F0502020204030204" pitchFamily="34" charset="0"/>
                      <a:cs typeface="Carlito" panose="020F0502020204030204" pitchFamily="34" charset="0"/>
                    </a:rPr>
                    <a:t>nature, the </a:t>
                  </a:r>
                  <a:r>
                    <a:rPr lang="en-US" sz="1200" b="1" dirty="0">
                      <a:latin typeface="Carlito" panose="020F0502020204030204" pitchFamily="34" charset="0"/>
                      <a:cs typeface="Carlito" panose="020F0502020204030204" pitchFamily="34" charset="0"/>
                    </a:rPr>
                    <a:t>slogan of </a:t>
                  </a:r>
                  <a:r>
                    <a:rPr lang="fr-FR" sz="1200" b="1" dirty="0" smtClean="0">
                      <a:latin typeface="Carlito" panose="020F0502020204030204" pitchFamily="34" charset="0"/>
                      <a:cs typeface="Carlito" panose="020F0502020204030204" pitchFamily="34" charset="0"/>
                    </a:rPr>
                    <a:t>Raid in France</a:t>
                  </a:r>
                  <a:r>
                    <a:rPr lang="fr-FR" sz="1200" b="1" dirty="0">
                      <a:latin typeface="Carlito" panose="020F0502020204030204" pitchFamily="34" charset="0"/>
                      <a:cs typeface="Carlito" panose="020F0502020204030204" pitchFamily="34" charset="0"/>
                    </a:rPr>
                    <a:t>, carries </a:t>
                  </a:r>
                  <a:r>
                    <a:rPr lang="fr-FR" sz="1200" b="1" dirty="0" err="1">
                      <a:latin typeface="Carlito" panose="020F0502020204030204" pitchFamily="34" charset="0"/>
                      <a:cs typeface="Carlito" panose="020F0502020204030204" pitchFamily="34" charset="0"/>
                    </a:rPr>
                    <a:t>organization's</a:t>
                  </a:r>
                  <a:r>
                    <a:rPr lang="fr-FR" sz="1200" b="1" dirty="0">
                      <a:latin typeface="Carlito" panose="020F0502020204030204" pitchFamily="34" charset="0"/>
                      <a:cs typeface="Carlito" panose="020F0502020204030204" pitchFamily="34" charset="0"/>
                    </a:rPr>
                    <a:t> </a:t>
                  </a:r>
                  <a:r>
                    <a:rPr lang="fr-FR" sz="1200" b="1" dirty="0" err="1" smtClean="0">
                      <a:latin typeface="Carlito" panose="020F0502020204030204" pitchFamily="34" charset="0"/>
                      <a:cs typeface="Carlito" panose="020F0502020204030204" pitchFamily="34" charset="0"/>
                    </a:rPr>
                    <a:t>requirements</a:t>
                  </a:r>
                  <a:r>
                    <a:rPr lang="fr-FR" sz="1200" b="1" dirty="0" smtClean="0">
                      <a:latin typeface="Carlito" panose="020F0502020204030204" pitchFamily="34" charset="0"/>
                      <a:cs typeface="Carlito" panose="020F0502020204030204" pitchFamily="34" charset="0"/>
                    </a:rPr>
                    <a:t> </a:t>
                  </a:r>
                  <a:r>
                    <a:rPr lang="en-US" sz="1200" b="1" dirty="0">
                      <a:latin typeface="Carlito" panose="020F0502020204030204" pitchFamily="34" charset="0"/>
                      <a:cs typeface="Carlito" panose="020F0502020204030204" pitchFamily="34" charset="0"/>
                    </a:rPr>
                    <a:t> in terms of environmental protection. Raid In France’s “back to nature” charter, is signed by all participants and members of the organization. This charter gives us the means for a complete immersion, controlled and respectful amidst the territories we go through</a:t>
                  </a:r>
                  <a:r>
                    <a:rPr lang="en-US" sz="1200" b="1" dirty="0" smtClean="0">
                      <a:latin typeface="Carlito" panose="020F0502020204030204" pitchFamily="34" charset="0"/>
                      <a:cs typeface="Carlito" panose="020F0502020204030204" pitchFamily="34" charset="0"/>
                    </a:rPr>
                    <a:t>.</a:t>
                  </a:r>
                  <a:endParaRPr lang="fr-FR" sz="1200" b="1" dirty="0">
                    <a:latin typeface="Carlito" panose="020F0502020204030204" pitchFamily="34" charset="0"/>
                    <a:cs typeface="Carlito" panose="020F0502020204030204" pitchFamily="34" charset="0"/>
                  </a:endParaRPr>
                </a:p>
              </p:txBody>
            </p:sp>
            <p:sp>
              <p:nvSpPr>
                <p:cNvPr id="33" name="ZoneTexte 32"/>
                <p:cNvSpPr txBox="1"/>
                <p:nvPr/>
              </p:nvSpPr>
              <p:spPr>
                <a:xfrm>
                  <a:off x="4333874" y="2967716"/>
                  <a:ext cx="7573349" cy="646331"/>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Going back to a genuine “running”, simple and authentic: orientation without GPS, a limited number of checkpoints for more freedom in orientation choices and free-moving out of the signposted itinerary, forbidding any kind of movement assistance (sailing…), complete autonomy.</a:t>
                  </a:r>
                  <a:endParaRPr lang="fr-FR" sz="1200" dirty="0">
                    <a:latin typeface="Carlito" panose="020F0502020204030204" pitchFamily="34" charset="0"/>
                    <a:cs typeface="Carlito" panose="020F0502020204030204" pitchFamily="34" charset="0"/>
                  </a:endParaRPr>
                </a:p>
              </p:txBody>
            </p:sp>
            <p:sp>
              <p:nvSpPr>
                <p:cNvPr id="34" name="ZoneTexte 33"/>
                <p:cNvSpPr txBox="1"/>
                <p:nvPr/>
              </p:nvSpPr>
              <p:spPr>
                <a:xfrm>
                  <a:off x="3638518" y="2304965"/>
                  <a:ext cx="5625933" cy="400110"/>
                </a:xfrm>
                <a:prstGeom prst="rect">
                  <a:avLst/>
                </a:prstGeom>
                <a:noFill/>
              </p:spPr>
              <p:txBody>
                <a:bodyPr wrap="square" rtlCol="0">
                  <a:spAutoFit/>
                </a:bodyPr>
                <a:lstStyle/>
                <a:p>
                  <a:r>
                    <a:rPr lang="fr-FR" sz="2000" dirty="0" smtClean="0">
                      <a:latin typeface="Impact" panose="020B0806030902050204" pitchFamily="34" charset="0"/>
                    </a:rPr>
                    <a:t>OUR VALUES</a:t>
                  </a:r>
                  <a:endParaRPr lang="fr-FR" sz="2000" dirty="0">
                    <a:latin typeface="Impact" panose="020B0806030902050204" pitchFamily="34" charset="0"/>
                  </a:endParaRPr>
                </a:p>
              </p:txBody>
            </p:sp>
            <p:sp>
              <p:nvSpPr>
                <p:cNvPr id="35" name="Rectangle 34"/>
                <p:cNvSpPr/>
                <p:nvPr/>
              </p:nvSpPr>
              <p:spPr>
                <a:xfrm rot="10800000" flipV="1">
                  <a:off x="3679294" y="2788463"/>
                  <a:ext cx="1484468"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251" y="3111817"/>
                  <a:ext cx="331048" cy="326107"/>
                </a:xfrm>
                <a:prstGeom prst="rect">
                  <a:avLst/>
                </a:prstGeom>
              </p:spPr>
            </p:pic>
            <p:sp>
              <p:nvSpPr>
                <p:cNvPr id="38" name="ZoneTexte 37"/>
                <p:cNvSpPr txBox="1"/>
                <p:nvPr/>
              </p:nvSpPr>
              <p:spPr>
                <a:xfrm>
                  <a:off x="4587770" y="3747490"/>
                  <a:ext cx="7573349" cy="646331"/>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An immersion in Nature and its often-neglected natural and cultural resources: team will be given a « Memories and Territories » booklet that retracing great historical, human and environmental aspects of the territories that the race goes through.</a:t>
                  </a:r>
                  <a:endParaRPr lang="fr-FR" sz="1200" dirty="0">
                    <a:latin typeface="Carlito" panose="020F0502020204030204" pitchFamily="34" charset="0"/>
                    <a:cs typeface="Carlito" panose="020F0502020204030204" pitchFamily="34" charset="0"/>
                  </a:endParaRPr>
                </a:p>
              </p:txBody>
            </p:sp>
            <p:pic>
              <p:nvPicPr>
                <p:cNvPr id="39" name="Imag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5296" y="3898269"/>
                  <a:ext cx="330505" cy="340674"/>
                </a:xfrm>
                <a:prstGeom prst="rect">
                  <a:avLst/>
                </a:prstGeom>
              </p:spPr>
            </p:pic>
            <p:sp>
              <p:nvSpPr>
                <p:cNvPr id="40" name="ZoneTexte 39"/>
                <p:cNvSpPr txBox="1"/>
                <p:nvPr/>
              </p:nvSpPr>
              <p:spPr>
                <a:xfrm>
                  <a:off x="4882240" y="4551429"/>
                  <a:ext cx="7573349" cy="461665"/>
                </a:xfrm>
                <a:prstGeom prst="rect">
                  <a:avLst/>
                </a:prstGeom>
                <a:noFill/>
              </p:spPr>
              <p:txBody>
                <a:bodyPr wrap="square" rtlCol="0">
                  <a:spAutoFit/>
                </a:bodyPr>
                <a:lstStyle/>
                <a:p>
                  <a:r>
                    <a:rPr lang="en-US" sz="1200" dirty="0">
                      <a:latin typeface="Carlito" panose="020F0502020204030204" pitchFamily="34" charset="0"/>
                      <a:cs typeface="Carlito" panose="020F0502020204030204" pitchFamily="34" charset="0"/>
                    </a:rPr>
                    <a:t>Organization of the signature of the « Back to Nature » charter, by all members of the race (participants, staff, sponsors and the media) during the opening brief.</a:t>
                  </a:r>
                  <a:endParaRPr lang="fr-FR" sz="1200" dirty="0">
                    <a:latin typeface="Carlito" panose="020F0502020204030204" pitchFamily="34" charset="0"/>
                    <a:cs typeface="Carlito" panose="020F0502020204030204" pitchFamily="34" charset="0"/>
                  </a:endParaRPr>
                </a:p>
              </p:txBody>
            </p:sp>
            <p:grpSp>
              <p:nvGrpSpPr>
                <p:cNvPr id="42" name="Groupe 41"/>
                <p:cNvGrpSpPr/>
                <p:nvPr/>
              </p:nvGrpSpPr>
              <p:grpSpPr>
                <a:xfrm>
                  <a:off x="5805824" y="5012666"/>
                  <a:ext cx="6837708" cy="2358302"/>
                  <a:chOff x="6071076" y="4949334"/>
                  <a:chExt cx="6837708" cy="2358302"/>
                </a:xfrm>
              </p:grpSpPr>
              <p:sp>
                <p:nvSpPr>
                  <p:cNvPr id="43" name="ZoneTexte 42"/>
                  <p:cNvSpPr txBox="1"/>
                  <p:nvPr/>
                </p:nvSpPr>
                <p:spPr>
                  <a:xfrm>
                    <a:off x="6432212" y="5266600"/>
                    <a:ext cx="6476572" cy="1092607"/>
                  </a:xfrm>
                  <a:prstGeom prst="rect">
                    <a:avLst/>
                  </a:prstGeom>
                  <a:noFill/>
                </p:spPr>
                <p:txBody>
                  <a:bodyPr wrap="square" rtlCol="0">
                    <a:spAutoFit/>
                  </a:bodyPr>
                  <a:lstStyle/>
                  <a:p>
                    <a:r>
                      <a:rPr lang="fr-FR" sz="1300" b="1" i="1" dirty="0" err="1" smtClean="0">
                        <a:solidFill>
                          <a:srgbClr val="CC0000"/>
                        </a:solidFill>
                        <a:latin typeface="Bradley Hand ITC" panose="03070402050302030203" pitchFamily="66" charset="0"/>
                      </a:rPr>
                      <a:t>Any</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human</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being</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who</a:t>
                    </a:r>
                    <a:r>
                      <a:rPr lang="fr-FR" sz="1300" b="1" i="1" dirty="0" smtClean="0">
                        <a:solidFill>
                          <a:srgbClr val="CC0000"/>
                        </a:solidFill>
                        <a:latin typeface="Bradley Hand ITC" panose="03070402050302030203" pitchFamily="66" charset="0"/>
                      </a:rPr>
                      <a:t> faces </a:t>
                    </a:r>
                    <a:r>
                      <a:rPr lang="fr-FR" sz="1300" b="1" i="1" dirty="0" err="1" smtClean="0">
                        <a:solidFill>
                          <a:srgbClr val="CC0000"/>
                        </a:solidFill>
                        <a:latin typeface="Bradley Hand ITC" panose="03070402050302030203" pitchFamily="66" charset="0"/>
                      </a:rPr>
                      <a:t>his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own</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physical</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limits</a:t>
                    </a:r>
                    <a:r>
                      <a:rPr lang="fr-FR" sz="1300" b="1" i="1" dirty="0" smtClean="0">
                        <a:solidFill>
                          <a:srgbClr val="CC0000"/>
                        </a:solidFill>
                        <a:latin typeface="Bradley Hand ITC" panose="03070402050302030203" pitchFamily="66" charset="0"/>
                      </a:rPr>
                      <a:t> in a </a:t>
                    </a:r>
                    <a:r>
                      <a:rPr lang="fr-FR" sz="1300" b="1" i="1" dirty="0" err="1" smtClean="0">
                        <a:solidFill>
                          <a:srgbClr val="CC0000"/>
                        </a:solidFill>
                        <a:latin typeface="Bradley Hand ITC" panose="03070402050302030203" pitchFamily="66" charset="0"/>
                      </a:rPr>
                      <a:t>natural</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environment</a:t>
                    </a:r>
                    <a:endParaRPr lang="fr-FR" sz="1300" b="1" i="1" dirty="0" smtClean="0">
                      <a:solidFill>
                        <a:srgbClr val="CC0000"/>
                      </a:solidFill>
                      <a:latin typeface="Bradley Hand ITC" panose="03070402050302030203" pitchFamily="66" charset="0"/>
                    </a:endParaRPr>
                  </a:p>
                  <a:p>
                    <a:r>
                      <a:rPr lang="fr-FR" sz="1300" b="1" i="1" dirty="0" smtClean="0">
                        <a:solidFill>
                          <a:srgbClr val="CC0000"/>
                        </a:solidFill>
                        <a:latin typeface="Bradley Hand ITC" panose="03070402050302030203" pitchFamily="66" charset="0"/>
                      </a:rPr>
                      <a:t>Will </a:t>
                    </a:r>
                    <a:r>
                      <a:rPr lang="fr-FR" sz="1300" b="1" i="1" dirty="0" err="1" smtClean="0">
                        <a:solidFill>
                          <a:srgbClr val="CC0000"/>
                        </a:solidFill>
                        <a:latin typeface="Bradley Hand ITC" panose="03070402050302030203" pitchFamily="66" charset="0"/>
                      </a:rPr>
                      <a:t>experience</a:t>
                    </a:r>
                    <a:r>
                      <a:rPr lang="fr-FR" sz="1300" b="1" i="1" dirty="0" smtClean="0">
                        <a:solidFill>
                          <a:srgbClr val="CC0000"/>
                        </a:solidFill>
                        <a:latin typeface="Bradley Hand ITC" panose="03070402050302030203" pitchFamily="66" charset="0"/>
                      </a:rPr>
                      <a:t> how goodwill to </a:t>
                    </a:r>
                    <a:r>
                      <a:rPr lang="fr-FR" sz="1300" b="1" i="1" dirty="0" err="1" smtClean="0">
                        <a:solidFill>
                          <a:srgbClr val="CC0000"/>
                        </a:solidFill>
                        <a:latin typeface="Bradley Hand ITC" panose="03070402050302030203" pitchFamily="66" charset="0"/>
                      </a:rPr>
                      <a:t>his</a:t>
                    </a:r>
                    <a:r>
                      <a:rPr lang="fr-FR" sz="1300" b="1" i="1" dirty="0" smtClean="0">
                        <a:solidFill>
                          <a:srgbClr val="CC0000"/>
                        </a:solidFill>
                        <a:latin typeface="Bradley Hand ITC" panose="03070402050302030203" pitchFamily="66" charset="0"/>
                      </a:rPr>
                      <a:t> team mates and </a:t>
                    </a:r>
                    <a:r>
                      <a:rPr lang="fr-FR" sz="1300" b="1" i="1" dirty="0" err="1" smtClean="0">
                        <a:solidFill>
                          <a:srgbClr val="CC0000"/>
                        </a:solidFill>
                        <a:latin typeface="Bradley Hand ITC" panose="03070402050302030203" pitchFamily="66" charset="0"/>
                      </a:rPr>
                      <a:t>trusting</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others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is</a:t>
                    </a:r>
                    <a:r>
                      <a:rPr lang="fr-FR" sz="1300" b="1" i="1" dirty="0" smtClean="0">
                        <a:solidFill>
                          <a:srgbClr val="CC0000"/>
                        </a:solidFill>
                        <a:latin typeface="Bradley Hand ITC" panose="03070402050302030203" pitchFamily="66" charset="0"/>
                      </a:rPr>
                      <a:t> the </a:t>
                    </a:r>
                    <a:r>
                      <a:rPr lang="fr-FR" sz="1300" b="1" i="1" dirty="0" err="1" smtClean="0">
                        <a:solidFill>
                          <a:srgbClr val="CC0000"/>
                        </a:solidFill>
                        <a:latin typeface="Bradley Hand ITC" panose="03070402050302030203" pitchFamily="66" charset="0"/>
                      </a:rPr>
                      <a:t>strongest</a:t>
                    </a:r>
                    <a:endParaRPr lang="fr-FR" sz="1300" b="1" i="1" dirty="0" smtClean="0">
                      <a:solidFill>
                        <a:srgbClr val="CC0000"/>
                      </a:solidFill>
                      <a:latin typeface="Bradley Hand ITC" panose="03070402050302030203" pitchFamily="66" charset="0"/>
                    </a:endParaRPr>
                  </a:p>
                  <a:p>
                    <a:r>
                      <a:rPr lang="fr-FR" sz="1300" b="1" i="1" dirty="0" smtClean="0">
                        <a:solidFill>
                          <a:srgbClr val="CC0000"/>
                        </a:solidFill>
                        <a:latin typeface="Bradley Hand ITC" panose="03070402050302030203" pitchFamily="66" charset="0"/>
                      </a:rPr>
                      <a:t>Drive to </a:t>
                    </a:r>
                    <a:r>
                      <a:rPr lang="fr-FR" sz="1300" b="1" i="1" dirty="0" err="1" smtClean="0">
                        <a:solidFill>
                          <a:srgbClr val="CC0000"/>
                        </a:solidFill>
                        <a:latin typeface="Bradley Hand ITC" panose="03070402050302030203" pitchFamily="66" charset="0"/>
                      </a:rPr>
                      <a:t>overcome</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any</a:t>
                    </a:r>
                    <a:r>
                      <a:rPr lang="fr-FR" sz="1300" b="1" i="1" dirty="0" smtClean="0">
                        <a:solidFill>
                          <a:srgbClr val="CC0000"/>
                        </a:solidFill>
                        <a:latin typeface="Bradley Hand ITC" panose="03070402050302030203" pitchFamily="66" charset="0"/>
                      </a:rPr>
                      <a:t> issue. </a:t>
                    </a:r>
                    <a:r>
                      <a:rPr lang="fr-FR" sz="1300" b="1" i="1" dirty="0" err="1" smtClean="0">
                        <a:solidFill>
                          <a:srgbClr val="CC0000"/>
                        </a:solidFill>
                        <a:latin typeface="Bradley Hand ITC" panose="03070402050302030203" pitchFamily="66" charset="0"/>
                      </a:rPr>
                      <a:t>Measuring</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ourselves</a:t>
                    </a:r>
                    <a:r>
                      <a:rPr lang="fr-FR" sz="1300" b="1" i="1" dirty="0" smtClean="0">
                        <a:solidFill>
                          <a:srgbClr val="CC0000"/>
                        </a:solidFill>
                        <a:latin typeface="Bradley Hand ITC" panose="03070402050302030203" pitchFamily="66" charset="0"/>
                      </a:rPr>
                      <a:t> as a team to </a:t>
                    </a:r>
                    <a:r>
                      <a:rPr lang="fr-FR" sz="1300" b="1" i="1" dirty="0" err="1" smtClean="0">
                        <a:solidFill>
                          <a:srgbClr val="CC0000"/>
                        </a:solidFill>
                        <a:latin typeface="Bradley Hand ITC" panose="03070402050302030203" pitchFamily="66" charset="0"/>
                      </a:rPr>
                      <a:t>nature’s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strenghts</a:t>
                    </a:r>
                    <a:r>
                      <a:rPr lang="fr-FR" sz="1300" b="1" i="1" dirty="0" smtClean="0">
                        <a:solidFill>
                          <a:srgbClr val="CC0000"/>
                        </a:solidFill>
                        <a:latin typeface="Bradley Hand ITC" panose="03070402050302030203" pitchFamily="66" charset="0"/>
                      </a:rPr>
                      <a:t>,</a:t>
                    </a:r>
                  </a:p>
                  <a:p>
                    <a:r>
                      <a:rPr lang="fr-FR" sz="1300" b="1" i="1" dirty="0" err="1" smtClean="0">
                        <a:solidFill>
                          <a:srgbClr val="CC0000"/>
                        </a:solidFill>
                        <a:latin typeface="Bradley Hand ITC" panose="03070402050302030203" pitchFamily="66" charset="0"/>
                      </a:rPr>
                      <a:t>Trying</a:t>
                    </a:r>
                    <a:r>
                      <a:rPr lang="fr-FR" sz="1300" b="1" i="1" dirty="0" smtClean="0">
                        <a:solidFill>
                          <a:srgbClr val="CC0000"/>
                        </a:solidFill>
                        <a:latin typeface="Bradley Hand ITC" panose="03070402050302030203" pitchFamily="66" charset="0"/>
                      </a:rPr>
                      <a:t> to live in </a:t>
                    </a:r>
                    <a:r>
                      <a:rPr lang="fr-FR" sz="1300" b="1" i="1" dirty="0" err="1" smtClean="0">
                        <a:solidFill>
                          <a:srgbClr val="CC0000"/>
                        </a:solidFill>
                        <a:latin typeface="Bradley Hand ITC" panose="03070402050302030203" pitchFamily="66" charset="0"/>
                      </a:rPr>
                      <a:t>this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environment</a:t>
                    </a:r>
                    <a:r>
                      <a:rPr lang="fr-FR" sz="1300" b="1" i="1" dirty="0" smtClean="0">
                        <a:solidFill>
                          <a:srgbClr val="CC0000"/>
                        </a:solidFill>
                        <a:latin typeface="Bradley Hand ITC" panose="03070402050302030203" pitchFamily="66" charset="0"/>
                      </a:rPr>
                      <a:t> , </a:t>
                    </a:r>
                    <a:r>
                      <a:rPr lang="fr-FR" sz="1300" b="1" i="1" dirty="0" err="1" smtClean="0">
                        <a:solidFill>
                          <a:srgbClr val="CC0000"/>
                        </a:solidFill>
                        <a:latin typeface="Bradley Hand ITC" panose="03070402050302030203" pitchFamily="66" charset="0"/>
                      </a:rPr>
                      <a:t>appreciating</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it’s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hidden</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beauties</a:t>
                    </a:r>
                    <a:r>
                      <a:rPr lang="fr-FR" sz="1300" b="1" i="1" dirty="0" smtClean="0">
                        <a:solidFill>
                          <a:srgbClr val="CC0000"/>
                        </a:solidFill>
                        <a:latin typeface="Bradley Hand ITC" panose="03070402050302030203" pitchFamily="66" charset="0"/>
                      </a:rPr>
                      <a:t>, and </a:t>
                    </a:r>
                  </a:p>
                  <a:p>
                    <a:r>
                      <a:rPr lang="fr-FR" sz="1300" b="1" i="1" dirty="0" err="1" smtClean="0">
                        <a:solidFill>
                          <a:srgbClr val="CC0000"/>
                        </a:solidFill>
                        <a:latin typeface="Bradley Hand ITC" panose="03070402050302030203" pitchFamily="66" charset="0"/>
                      </a:rPr>
                      <a:t>Always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finding</a:t>
                    </a:r>
                    <a:r>
                      <a:rPr lang="fr-FR" sz="1300" b="1" i="1" dirty="0" smtClean="0">
                        <a:solidFill>
                          <a:srgbClr val="CC0000"/>
                        </a:solidFill>
                        <a:latin typeface="Bradley Hand ITC" panose="03070402050302030203" pitchFamily="66" charset="0"/>
                      </a:rPr>
                      <a:t> solutions to </a:t>
                    </a:r>
                    <a:r>
                      <a:rPr lang="fr-FR" sz="1300" b="1" i="1" dirty="0" err="1" smtClean="0">
                        <a:solidFill>
                          <a:srgbClr val="CC0000"/>
                        </a:solidFill>
                        <a:latin typeface="Bradley Hand ITC" panose="03070402050302030203" pitchFamily="66" charset="0"/>
                      </a:rPr>
                      <a:t>keep</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going</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is</a:t>
                    </a:r>
                    <a:r>
                      <a:rPr lang="fr-FR" sz="1300" b="1" i="1" dirty="0" smtClean="0">
                        <a:solidFill>
                          <a:srgbClr val="CC0000"/>
                        </a:solidFill>
                        <a:latin typeface="Bradley Hand ITC" panose="03070402050302030203" pitchFamily="66" charset="0"/>
                      </a:rPr>
                      <a:t> an </a:t>
                    </a:r>
                    <a:r>
                      <a:rPr lang="fr-FR" sz="1300" b="1" i="1" dirty="0" err="1" smtClean="0">
                        <a:solidFill>
                          <a:srgbClr val="CC0000"/>
                        </a:solidFill>
                        <a:latin typeface="Bradley Hand ITC" panose="03070402050302030203" pitchFamily="66" charset="0"/>
                      </a:rPr>
                      <a:t>extraordinary</a:t>
                    </a:r>
                    <a:r>
                      <a:rPr lang="fr-FR" sz="1300" b="1" i="1" dirty="0" smtClean="0">
                        <a:solidFill>
                          <a:srgbClr val="CC0000"/>
                        </a:solidFill>
                        <a:latin typeface="Bradley Hand ITC" panose="03070402050302030203" pitchFamily="66" charset="0"/>
                      </a:rPr>
                      <a:t> challenge.</a:t>
                    </a:r>
                    <a:endParaRPr lang="fr-FR" sz="1300" b="1" i="1" dirty="0">
                      <a:solidFill>
                        <a:srgbClr val="CC0000"/>
                      </a:solidFill>
                      <a:latin typeface="Bradley Hand ITC" panose="03070402050302030203" pitchFamily="66" charset="0"/>
                    </a:endParaRPr>
                  </a:p>
                </p:txBody>
              </p:sp>
              <p:sp>
                <p:nvSpPr>
                  <p:cNvPr id="44" name="ZoneTexte 43"/>
                  <p:cNvSpPr txBox="1"/>
                  <p:nvPr/>
                </p:nvSpPr>
                <p:spPr>
                  <a:xfrm>
                    <a:off x="6071076" y="4949334"/>
                    <a:ext cx="505097"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45" name="ZoneTexte 44"/>
                  <p:cNvSpPr txBox="1"/>
                  <p:nvPr/>
                </p:nvSpPr>
                <p:spPr>
                  <a:xfrm>
                    <a:off x="11496825" y="6076530"/>
                    <a:ext cx="518903"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46" name="ZoneTexte 45"/>
                  <p:cNvSpPr txBox="1"/>
                  <p:nvPr/>
                </p:nvSpPr>
                <p:spPr>
                  <a:xfrm>
                    <a:off x="11122307" y="6051134"/>
                    <a:ext cx="548640" cy="646331"/>
                  </a:xfrm>
                  <a:prstGeom prst="rect">
                    <a:avLst/>
                  </a:prstGeom>
                  <a:noFill/>
                </p:spPr>
                <p:txBody>
                  <a:bodyPr wrap="square" rtlCol="0">
                    <a:spAutoFit/>
                  </a:bodyPr>
                  <a:lstStyle/>
                  <a:p>
                    <a:r>
                      <a:rPr lang="fr-FR" sz="3600" b="1" i="1" dirty="0" smtClean="0">
                        <a:latin typeface="Bradley Hand ITC" panose="03070402050302030203" pitchFamily="66" charset="0"/>
                      </a:rPr>
                      <a:t>…</a:t>
                    </a:r>
                    <a:endParaRPr lang="fr-FR" sz="3600" dirty="0"/>
                  </a:p>
                </p:txBody>
              </p:sp>
            </p:gr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409" y="4620128"/>
                  <a:ext cx="314439" cy="324265"/>
                </a:xfrm>
                <a:prstGeom prst="rect">
                  <a:avLst/>
                </a:prstGeom>
              </p:spPr>
            </p:pic>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07" y="6448731"/>
                  <a:ext cx="317820" cy="306684"/>
                </a:xfrm>
                <a:prstGeom prst="rect">
                  <a:avLst/>
                </a:prstGeom>
                <a:effectLst/>
              </p:spPr>
            </p:pic>
          </p:grpSp>
        </p:grpSp>
        <p:pic>
          <p:nvPicPr>
            <p:cNvPr id="5" name="Image 4"/>
            <p:cNvPicPr>
              <a:picLocks noChangeAspect="1"/>
            </p:cNvPicPr>
            <p:nvPr/>
          </p:nvPicPr>
          <p:blipFill>
            <a:blip r:embed="rId8"/>
            <a:stretch>
              <a:fillRect/>
            </a:stretch>
          </p:blipFill>
          <p:spPr>
            <a:xfrm>
              <a:off x="5046011" y="5295852"/>
              <a:ext cx="835342" cy="1172497"/>
            </a:xfrm>
            <a:prstGeom prst="rect">
              <a:avLst/>
            </a:prstGeom>
            <a:effectLst>
              <a:outerShdw blurRad="50800" dist="38100" dir="8100000" sx="102000" sy="102000" algn="tr" rotWithShape="0">
                <a:prstClr val="black">
                  <a:alpha val="40000"/>
                </a:prstClr>
              </a:outerShdw>
            </a:effectLst>
          </p:spPr>
        </p:pic>
        <p:pic>
          <p:nvPicPr>
            <p:cNvPr id="36" name="Picture 4" descr="Drapeau de la France — Wikipé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8326" y="6484073"/>
              <a:ext cx="230893" cy="1539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66488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0"/>
            <a:ext cx="12192000" cy="6867728"/>
            <a:chOff x="0" y="0"/>
            <a:chExt cx="12192000" cy="6867728"/>
          </a:xfrm>
        </p:grpSpPr>
        <p:pic>
          <p:nvPicPr>
            <p:cNvPr id="4" name="Imag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b="15485"/>
            <a:stretch/>
          </p:blipFill>
          <p:spPr>
            <a:xfrm>
              <a:off x="0" y="0"/>
              <a:ext cx="12192000" cy="6867728"/>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49479"/>
              <a:ext cx="6284419"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solidFill>
                      <a:sysClr val="windowText" lastClr="000000"/>
                    </a:solidFill>
                  </a:ln>
                  <a:solidFill>
                    <a:schemeClr val="bg1"/>
                  </a:solidFill>
                  <a:latin typeface="Impact" panose="020B0806030902050204" pitchFamily="34" charset="0"/>
                </a:rPr>
                <a:t>3. </a:t>
              </a:r>
              <a:r>
                <a:rPr lang="en-US" sz="11400" dirty="0">
                  <a:ln w="12700">
                    <a:solidFill>
                      <a:sysClr val="windowText" lastClr="000000"/>
                    </a:solidFill>
                  </a:ln>
                  <a:solidFill>
                    <a:schemeClr val="bg1"/>
                  </a:solidFill>
                  <a:latin typeface="Impact" panose="020B0806030902050204" pitchFamily="34" charset="0"/>
                </a:rPr>
                <a:t>BACK TO THE 2018 EDITION</a:t>
              </a:r>
            </a:p>
            <a:p>
              <a:pPr algn="l"/>
              <a:r>
                <a:rPr lang="fr-FR" sz="5500" dirty="0" smtClean="0">
                  <a:ln>
                    <a:solidFill>
                      <a:schemeClr val="bg1"/>
                    </a:solidFill>
                  </a:ln>
                  <a:solidFill>
                    <a:srgbClr val="CC0000"/>
                  </a:solidFill>
                  <a:latin typeface="Impact" panose="020B0806030902050204" pitchFamily="34" charset="0"/>
                </a:rPr>
                <a:t>ADVENTURE RACING WORLD CHAMPIONSHIP 2018 – LA REUNION</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6088184" y="6027890"/>
              <a:ext cx="1705529" cy="5987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r="50536"/>
            <a:stretch/>
          </p:blipFill>
          <p:spPr>
            <a:xfrm>
              <a:off x="4639792" y="2041197"/>
              <a:ext cx="2900766" cy="2773994"/>
            </a:xfrm>
            <a:prstGeom prst="rect">
              <a:avLst/>
            </a:prstGeom>
            <a:effectLst>
              <a:glow rad="228600">
                <a:schemeClr val="accent3">
                  <a:satMod val="175000"/>
                  <a:alpha val="40000"/>
                </a:schemeClr>
              </a:glow>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406" y="62486"/>
              <a:ext cx="317820" cy="306684"/>
            </a:xfrm>
            <a:prstGeom prst="rect">
              <a:avLst/>
            </a:prstGeom>
            <a:effectLst/>
          </p:spPr>
        </p:pic>
      </p:grpSp>
    </p:spTree>
    <p:extLst>
      <p:ext uri="{BB962C8B-B14F-4D97-AF65-F5344CB8AC3E}">
        <p14:creationId xmlns:p14="http://schemas.microsoft.com/office/powerpoint/2010/main" val="15862876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158601" y="0"/>
            <a:ext cx="12033399" cy="7178743"/>
            <a:chOff x="158601" y="0"/>
            <a:chExt cx="12033399" cy="7178743"/>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3698" r="27623"/>
            <a:stretch/>
          </p:blipFill>
          <p:spPr>
            <a:xfrm>
              <a:off x="7183395" y="0"/>
              <a:ext cx="5008605" cy="6857698"/>
            </a:xfrm>
            <a:prstGeom prst="rect">
              <a:avLst/>
            </a:prstGeom>
          </p:spPr>
        </p:pic>
        <p:sp>
          <p:nvSpPr>
            <p:cNvPr id="5" name="Triangle rectangle 4"/>
            <p:cNvSpPr/>
            <p:nvPr/>
          </p:nvSpPr>
          <p:spPr>
            <a:xfrm rot="10800000" flipH="1">
              <a:off x="7175157" y="0"/>
              <a:ext cx="2641979" cy="6857698"/>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p:nvSpPr>
          <p:spPr>
            <a:xfrm flipH="1">
              <a:off x="10676238" y="2941210"/>
              <a:ext cx="1515762" cy="391679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087345" y="452627"/>
              <a:ext cx="5081370" cy="523220"/>
            </a:xfrm>
            <a:prstGeom prst="rect">
              <a:avLst/>
            </a:prstGeom>
            <a:noFill/>
          </p:spPr>
          <p:txBody>
            <a:bodyPr wrap="square" rtlCol="0">
              <a:spAutoFit/>
            </a:bodyPr>
            <a:lstStyle/>
            <a:p>
              <a:pPr algn="r"/>
              <a:r>
                <a:rPr lang="en-US" sz="2800" dirty="0">
                  <a:solidFill>
                    <a:srgbClr val="CC0000"/>
                  </a:solidFill>
                  <a:latin typeface="Impact" panose="020B0806030902050204" pitchFamily="34" charset="0"/>
                </a:rPr>
                <a:t>BACK TO THE 2018 EDITION</a:t>
              </a:r>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12" name="Rectangle 11"/>
            <p:cNvSpPr/>
            <p:nvPr/>
          </p:nvSpPr>
          <p:spPr>
            <a:xfrm>
              <a:off x="4111192" y="1033472"/>
              <a:ext cx="5057524"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l="50266" b="49916"/>
            <a:stretch/>
          </p:blipFill>
          <p:spPr>
            <a:xfrm>
              <a:off x="11101494" y="6236924"/>
              <a:ext cx="917643" cy="437124"/>
            </a:xfrm>
            <a:prstGeom prst="rect">
              <a:avLst/>
            </a:prstGeom>
          </p:spPr>
        </p:pic>
        <p:grpSp>
          <p:nvGrpSpPr>
            <p:cNvPr id="22" name="Groupe 21"/>
            <p:cNvGrpSpPr/>
            <p:nvPr/>
          </p:nvGrpSpPr>
          <p:grpSpPr>
            <a:xfrm>
              <a:off x="1700009" y="1550460"/>
              <a:ext cx="3269199" cy="2010824"/>
              <a:chOff x="4755027" y="3649625"/>
              <a:chExt cx="3269199" cy="2010824"/>
            </a:xfrm>
          </p:grpSpPr>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550" y="4241174"/>
                <a:ext cx="1419275" cy="1419275"/>
              </a:xfrm>
              <a:prstGeom prst="rect">
                <a:avLst/>
              </a:prstGeom>
            </p:spPr>
          </p:pic>
          <p:sp>
            <p:nvSpPr>
              <p:cNvPr id="18" name="ZoneTexte 17"/>
              <p:cNvSpPr txBox="1"/>
              <p:nvPr/>
            </p:nvSpPr>
            <p:spPr>
              <a:xfrm>
                <a:off x="5760949" y="3939582"/>
                <a:ext cx="967830" cy="461665"/>
              </a:xfrm>
              <a:prstGeom prst="rect">
                <a:avLst/>
              </a:prstGeom>
              <a:noFill/>
            </p:spPr>
            <p:txBody>
              <a:bodyPr wrap="square" rtlCol="0">
                <a:spAutoFit/>
              </a:bodyPr>
              <a:lstStyle/>
              <a:p>
                <a:pPr algn="ctr"/>
                <a:r>
                  <a:rPr lang="fr-FR" sz="1200" b="1" dirty="0" smtClean="0">
                    <a:latin typeface="Carlito" panose="020F0502020204030204" pitchFamily="34" charset="0"/>
                    <a:cs typeface="Carlito" panose="020F0502020204030204" pitchFamily="34" charset="0"/>
                  </a:rPr>
                  <a:t>AVAYA </a:t>
                </a:r>
              </a:p>
              <a:p>
                <a:pPr algn="ctr"/>
                <a:r>
                  <a:rPr lang="fr-FR" sz="1100" dirty="0" smtClean="0">
                    <a:latin typeface="Carlito" panose="020F0502020204030204" pitchFamily="34" charset="0"/>
                    <a:cs typeface="Carlito" panose="020F0502020204030204" pitchFamily="34" charset="0"/>
                  </a:rPr>
                  <a:t>(117 heures)</a:t>
                </a:r>
                <a:endParaRPr lang="fr-FR" sz="1100" dirty="0">
                  <a:latin typeface="Carlito" panose="020F0502020204030204" pitchFamily="34" charset="0"/>
                  <a:cs typeface="Carlito" panose="020F0502020204030204" pitchFamily="34" charset="0"/>
                </a:endParaRPr>
              </a:p>
            </p:txBody>
          </p:sp>
          <p:pic>
            <p:nvPicPr>
              <p:cNvPr id="19" name="Picture 4" descr="🇳🇿 Drapeau : Nouvelle-Zélande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5409" y="3649625"/>
                <a:ext cx="318909" cy="318909"/>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4755027" y="4333947"/>
                <a:ext cx="1244822" cy="446276"/>
              </a:xfrm>
              <a:prstGeom prst="rect">
                <a:avLst/>
              </a:prstGeom>
              <a:noFill/>
            </p:spPr>
            <p:txBody>
              <a:bodyPr wrap="square" rtlCol="0">
                <a:spAutoFit/>
              </a:bodyPr>
              <a:lstStyle/>
              <a:p>
                <a:pPr algn="ctr"/>
                <a:r>
                  <a:rPr lang="fr-FR" sz="1200" b="1" dirty="0" smtClean="0">
                    <a:latin typeface="Carlito" panose="020F0502020204030204" pitchFamily="34" charset="0"/>
                    <a:cs typeface="Carlito" panose="020F0502020204030204" pitchFamily="34" charset="0"/>
                  </a:rPr>
                  <a:t>AGLOFS SILVA </a:t>
                </a:r>
              </a:p>
              <a:p>
                <a:pPr algn="ctr"/>
                <a:r>
                  <a:rPr lang="fr-FR" sz="1100" dirty="0" smtClean="0">
                    <a:latin typeface="Carlito" panose="020F0502020204030204" pitchFamily="34" charset="0"/>
                    <a:cs typeface="Carlito" panose="020F0502020204030204" pitchFamily="34" charset="0"/>
                  </a:rPr>
                  <a:t>(120h and 47min.)</a:t>
                </a:r>
                <a:endParaRPr lang="fr-FR" sz="1100" dirty="0">
                  <a:latin typeface="Carlito" panose="020F0502020204030204" pitchFamily="34" charset="0"/>
                  <a:cs typeface="Carlito" panose="020F0502020204030204" pitchFamily="34" charset="0"/>
                </a:endParaRPr>
              </a:p>
            </p:txBody>
          </p:sp>
          <p:sp>
            <p:nvSpPr>
              <p:cNvPr id="21" name="ZoneTexte 20"/>
              <p:cNvSpPr txBox="1"/>
              <p:nvPr/>
            </p:nvSpPr>
            <p:spPr>
              <a:xfrm>
                <a:off x="6454465" y="4333947"/>
                <a:ext cx="1569761" cy="446276"/>
              </a:xfrm>
              <a:prstGeom prst="rect">
                <a:avLst/>
              </a:prstGeom>
              <a:noFill/>
            </p:spPr>
            <p:txBody>
              <a:bodyPr wrap="square" rtlCol="0">
                <a:spAutoFit/>
              </a:bodyPr>
              <a:lstStyle/>
              <a:p>
                <a:pPr algn="ctr"/>
                <a:r>
                  <a:rPr lang="fr-FR" sz="1200" b="1" dirty="0" smtClean="0">
                    <a:latin typeface="Carlito" panose="020F0502020204030204" pitchFamily="34" charset="0"/>
                    <a:cs typeface="Carlito" panose="020F0502020204030204" pitchFamily="34" charset="0"/>
                  </a:rPr>
                  <a:t>400 TEAM NATUREX</a:t>
                </a:r>
              </a:p>
              <a:p>
                <a:pPr algn="ctr"/>
                <a:r>
                  <a:rPr lang="fr-FR" sz="1100" dirty="0" smtClean="0">
                    <a:latin typeface="Carlito" panose="020F0502020204030204" pitchFamily="34" charset="0"/>
                    <a:cs typeface="Carlito" panose="020F0502020204030204" pitchFamily="34" charset="0"/>
                  </a:rPr>
                  <a:t>(120h and 49min.)</a:t>
                </a:r>
                <a:endParaRPr lang="fr-FR" sz="1100" dirty="0">
                  <a:latin typeface="Carlito" panose="020F0502020204030204" pitchFamily="34" charset="0"/>
                  <a:cs typeface="Carlito" panose="020F0502020204030204" pitchFamily="34" charset="0"/>
                </a:endParaRPr>
              </a:p>
            </p:txBody>
          </p:sp>
          <p:pic>
            <p:nvPicPr>
              <p:cNvPr id="1026" name="Picture 2" descr="Drapeau de la Suède, image et signification drapeau suédois - country flag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314" y="4129662"/>
                <a:ext cx="318103" cy="19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apeau de la France — Wikipé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63153" y="4135139"/>
                <a:ext cx="318103" cy="2120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e 29"/>
            <p:cNvGrpSpPr/>
            <p:nvPr/>
          </p:nvGrpSpPr>
          <p:grpSpPr>
            <a:xfrm>
              <a:off x="4236441" y="4313372"/>
              <a:ext cx="3367274" cy="646331"/>
              <a:chOff x="1366344" y="3578688"/>
              <a:chExt cx="3367274" cy="646331"/>
            </a:xfrm>
          </p:grpSpPr>
          <p:pic>
            <p:nvPicPr>
              <p:cNvPr id="23" name="Imag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9686" y="3614887"/>
                <a:ext cx="573932" cy="573932"/>
              </a:xfrm>
              <a:prstGeom prst="rect">
                <a:avLst/>
              </a:prstGeom>
            </p:spPr>
          </p:pic>
          <p:sp>
            <p:nvSpPr>
              <p:cNvPr id="26" name="ZoneTexte 25"/>
              <p:cNvSpPr txBox="1"/>
              <p:nvPr/>
            </p:nvSpPr>
            <p:spPr>
              <a:xfrm>
                <a:off x="1366344" y="3578688"/>
                <a:ext cx="2714616" cy="646331"/>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Time</a:t>
                </a:r>
                <a:r>
                  <a:rPr lang="fr-FR" sz="1200" dirty="0" smtClean="0">
                    <a:latin typeface="Carlito" panose="020F0502020204030204" pitchFamily="34" charset="0"/>
                    <a:cs typeface="Carlito" panose="020F0502020204030204" pitchFamily="34" charset="0"/>
                  </a:rPr>
                  <a:t> </a:t>
                </a:r>
              </a:p>
              <a:p>
                <a:pPr algn="r"/>
                <a:r>
                  <a:rPr lang="en-US" sz="1200" i="1" dirty="0">
                    <a:latin typeface="Carlito" panose="020F0502020204030204" pitchFamily="34" charset="0"/>
                    <a:cs typeface="Carlito" panose="020F0502020204030204" pitchFamily="34" charset="0"/>
                  </a:rPr>
                  <a:t>117 h (4,9 days) for the winners (Avaya/NZ) to 8,3 days for the last team</a:t>
                </a:r>
                <a:endParaRPr lang="fr-FR" sz="1200" i="1" dirty="0">
                  <a:latin typeface="Carlito" panose="020F0502020204030204" pitchFamily="34" charset="0"/>
                  <a:cs typeface="Carlito" panose="020F0502020204030204" pitchFamily="34" charset="0"/>
                </a:endParaRPr>
              </a:p>
            </p:txBody>
          </p:sp>
        </p:grpSp>
        <p:grpSp>
          <p:nvGrpSpPr>
            <p:cNvPr id="31" name="Groupe 30"/>
            <p:cNvGrpSpPr/>
            <p:nvPr/>
          </p:nvGrpSpPr>
          <p:grpSpPr>
            <a:xfrm>
              <a:off x="4727851" y="3312632"/>
              <a:ext cx="3273561" cy="680017"/>
              <a:chOff x="1529531" y="4279607"/>
              <a:chExt cx="3273561" cy="680017"/>
            </a:xfrm>
          </p:grpSpPr>
          <p:sp>
            <p:nvSpPr>
              <p:cNvPr id="28" name="ZoneTexte 27"/>
              <p:cNvSpPr txBox="1"/>
              <p:nvPr/>
            </p:nvSpPr>
            <p:spPr>
              <a:xfrm>
                <a:off x="1529531" y="4279607"/>
                <a:ext cx="2561295" cy="646331"/>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Disciplines </a:t>
                </a:r>
              </a:p>
              <a:p>
                <a:pPr algn="r"/>
                <a:r>
                  <a:rPr lang="fr-FR" sz="1200" i="1" dirty="0">
                    <a:latin typeface="Carlito" panose="020F0502020204030204" pitchFamily="34" charset="0"/>
                    <a:cs typeface="Carlito" panose="020F0502020204030204" pitchFamily="34" charset="0"/>
                  </a:rPr>
                  <a:t>trek, MTB, </a:t>
                </a:r>
                <a:r>
                  <a:rPr lang="fr-FR" sz="1200" i="1" dirty="0" err="1">
                    <a:latin typeface="Carlito" panose="020F0502020204030204" pitchFamily="34" charset="0"/>
                    <a:cs typeface="Carlito" panose="020F0502020204030204" pitchFamily="34" charset="0"/>
                  </a:rPr>
                  <a:t>packraft</a:t>
                </a:r>
                <a:r>
                  <a:rPr lang="fr-FR" sz="1200" i="1" dirty="0">
                    <a:latin typeface="Carlito" panose="020F0502020204030204" pitchFamily="34" charset="0"/>
                    <a:cs typeface="Carlito" panose="020F0502020204030204" pitchFamily="34" charset="0"/>
                  </a:rPr>
                  <a:t>, kayak, </a:t>
                </a:r>
                <a:endParaRPr lang="fr-FR" sz="1200" i="1" dirty="0" smtClean="0">
                  <a:latin typeface="Carlito" panose="020F0502020204030204" pitchFamily="34" charset="0"/>
                  <a:cs typeface="Carlito" panose="020F0502020204030204" pitchFamily="34" charset="0"/>
                </a:endParaRPr>
              </a:p>
              <a:p>
                <a:pPr algn="r"/>
                <a:r>
                  <a:rPr lang="fr-FR" sz="1200" i="1" dirty="0" smtClean="0">
                    <a:latin typeface="Carlito" panose="020F0502020204030204" pitchFamily="34" charset="0"/>
                    <a:cs typeface="Carlito" panose="020F0502020204030204" pitchFamily="34" charset="0"/>
                  </a:rPr>
                  <a:t>canyoning</a:t>
                </a:r>
                <a:r>
                  <a:rPr lang="fr-FR" sz="1200" i="1" dirty="0">
                    <a:latin typeface="Carlito" panose="020F0502020204030204" pitchFamily="34" charset="0"/>
                    <a:cs typeface="Carlito" panose="020F0502020204030204" pitchFamily="34" charset="0"/>
                  </a:rPr>
                  <a:t>, </a:t>
                </a:r>
                <a:r>
                  <a:rPr lang="fr-FR" sz="1200" i="1" dirty="0" err="1">
                    <a:latin typeface="Carlito" panose="020F0502020204030204" pitchFamily="34" charset="0"/>
                    <a:cs typeface="Carlito" panose="020F0502020204030204" pitchFamily="34" charset="0"/>
                  </a:rPr>
                  <a:t>caving</a:t>
                </a:r>
                <a:r>
                  <a:rPr lang="fr-FR" sz="1200" i="1" dirty="0">
                    <a:latin typeface="Carlito" panose="020F0502020204030204" pitchFamily="34" charset="0"/>
                    <a:cs typeface="Carlito" panose="020F0502020204030204" pitchFamily="34" charset="0"/>
                  </a:rPr>
                  <a:t>, </a:t>
                </a:r>
                <a:r>
                  <a:rPr lang="fr-FR" sz="1200" i="1" dirty="0" err="1">
                    <a:latin typeface="Carlito" panose="020F0502020204030204" pitchFamily="34" charset="0"/>
                    <a:cs typeface="Carlito" panose="020F0502020204030204" pitchFamily="34" charset="0"/>
                  </a:rPr>
                  <a:t>ropes</a:t>
                </a:r>
                <a:endParaRPr lang="fr-FR" sz="1200" i="1" dirty="0">
                  <a:latin typeface="Carlito" panose="020F0502020204030204" pitchFamily="34" charset="0"/>
                  <a:cs typeface="Carlito" panose="020F0502020204030204" pitchFamily="34" charset="0"/>
                </a:endParaRPr>
              </a:p>
            </p:txBody>
          </p:sp>
          <p:pic>
            <p:nvPicPr>
              <p:cNvPr id="24" name="Imag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1531" y="4288063"/>
                <a:ext cx="671561" cy="671561"/>
              </a:xfrm>
              <a:prstGeom prst="rect">
                <a:avLst/>
              </a:prstGeom>
            </p:spPr>
          </p:pic>
        </p:grpSp>
        <p:grpSp>
          <p:nvGrpSpPr>
            <p:cNvPr id="27" name="Groupe 26"/>
            <p:cNvGrpSpPr/>
            <p:nvPr/>
          </p:nvGrpSpPr>
          <p:grpSpPr>
            <a:xfrm>
              <a:off x="6344671" y="2334086"/>
              <a:ext cx="1952615" cy="622411"/>
              <a:chOff x="1516487" y="2902894"/>
              <a:chExt cx="1952615" cy="622411"/>
            </a:xfrm>
          </p:grpSpPr>
          <p:pic>
            <p:nvPicPr>
              <p:cNvPr id="1032" name="Picture 8" descr="Artist's Pub | Pub, Karaoke Bar, Restaurant à Versoix"/>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6691" y="2902894"/>
                <a:ext cx="622411" cy="622411"/>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1516487" y="3054160"/>
                <a:ext cx="1259715" cy="461665"/>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Total distance</a:t>
                </a:r>
              </a:p>
              <a:p>
                <a:pPr algn="r"/>
                <a:r>
                  <a:rPr lang="fr-FR" sz="1200" i="1" dirty="0">
                    <a:latin typeface="Carlito" panose="020F0502020204030204" pitchFamily="34" charset="0"/>
                    <a:cs typeface="Carlito" panose="020F0502020204030204" pitchFamily="34" charset="0"/>
                  </a:rPr>
                  <a:t>425,5 km</a:t>
                </a:r>
              </a:p>
            </p:txBody>
          </p:sp>
        </p:grpSp>
        <p:grpSp>
          <p:nvGrpSpPr>
            <p:cNvPr id="29" name="Groupe 28"/>
            <p:cNvGrpSpPr/>
            <p:nvPr/>
          </p:nvGrpSpPr>
          <p:grpSpPr>
            <a:xfrm>
              <a:off x="3890676" y="5285285"/>
              <a:ext cx="3380875" cy="646331"/>
              <a:chOff x="3961429" y="2727856"/>
              <a:chExt cx="3380875" cy="646331"/>
            </a:xfrm>
          </p:grpSpPr>
          <p:pic>
            <p:nvPicPr>
              <p:cNvPr id="25" name="Imag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11604" y="2762941"/>
                <a:ext cx="630700" cy="569623"/>
              </a:xfrm>
              <a:prstGeom prst="rect">
                <a:avLst/>
              </a:prstGeom>
            </p:spPr>
          </p:pic>
          <p:sp>
            <p:nvSpPr>
              <p:cNvPr id="34" name="ZoneTexte 33"/>
              <p:cNvSpPr txBox="1"/>
              <p:nvPr/>
            </p:nvSpPr>
            <p:spPr>
              <a:xfrm>
                <a:off x="3961429" y="2727856"/>
                <a:ext cx="2669157" cy="646331"/>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Teams</a:t>
                </a:r>
              </a:p>
              <a:p>
                <a:pPr algn="r"/>
                <a:r>
                  <a:rPr lang="en-US" sz="1200" i="1" dirty="0">
                    <a:latin typeface="Carlito" panose="020F0502020204030204" pitchFamily="34" charset="0"/>
                    <a:cs typeface="Carlito" panose="020F0502020204030204" pitchFamily="34" charset="0"/>
                  </a:rPr>
                  <a:t>59 Teams on the start </a:t>
                </a:r>
                <a:r>
                  <a:rPr lang="en-US" sz="1200" i="1" dirty="0" smtClean="0">
                    <a:latin typeface="Carlito" panose="020F0502020204030204" pitchFamily="34" charset="0"/>
                    <a:cs typeface="Carlito" panose="020F0502020204030204" pitchFamily="34" charset="0"/>
                  </a:rPr>
                  <a:t>line,</a:t>
                </a:r>
              </a:p>
              <a:p>
                <a:pPr algn="r"/>
                <a:r>
                  <a:rPr lang="en-US" sz="1200" i="1" dirty="0">
                    <a:latin typeface="Carlito" panose="020F0502020204030204" pitchFamily="34" charset="0"/>
                    <a:cs typeface="Carlito" panose="020F0502020204030204" pitchFamily="34" charset="0"/>
                  </a:rPr>
                  <a:t>2</a:t>
                </a:r>
                <a:r>
                  <a:rPr lang="en-US" sz="1200" i="1" dirty="0" smtClean="0">
                    <a:latin typeface="Carlito" panose="020F0502020204030204" pitchFamily="34" charset="0"/>
                    <a:cs typeface="Carlito" panose="020F0502020204030204" pitchFamily="34" charset="0"/>
                  </a:rPr>
                  <a:t>5 </a:t>
                </a:r>
                <a:r>
                  <a:rPr lang="en-US" sz="1200" i="1" dirty="0">
                    <a:latin typeface="Carlito" panose="020F0502020204030204" pitchFamily="34" charset="0"/>
                    <a:cs typeface="Carlito" panose="020F0502020204030204" pitchFamily="34" charset="0"/>
                  </a:rPr>
                  <a:t>nationalities</a:t>
                </a:r>
                <a:endParaRPr lang="fr-FR" sz="1200" i="1" dirty="0">
                  <a:latin typeface="Carlito" panose="020F0502020204030204" pitchFamily="34" charset="0"/>
                  <a:cs typeface="Carlito" panose="020F0502020204030204" pitchFamily="34" charset="0"/>
                </a:endParaRPr>
              </a:p>
            </p:txBody>
          </p:sp>
        </p:grpSp>
        <p:grpSp>
          <p:nvGrpSpPr>
            <p:cNvPr id="36" name="Groupe 35"/>
            <p:cNvGrpSpPr/>
            <p:nvPr/>
          </p:nvGrpSpPr>
          <p:grpSpPr>
            <a:xfrm>
              <a:off x="5548021" y="1306451"/>
              <a:ext cx="3245514" cy="827411"/>
              <a:chOff x="-608688" y="2589994"/>
              <a:chExt cx="3245514" cy="827411"/>
            </a:xfrm>
          </p:grpSpPr>
          <p:grpSp>
            <p:nvGrpSpPr>
              <p:cNvPr id="33" name="Groupe 32"/>
              <p:cNvGrpSpPr/>
              <p:nvPr/>
            </p:nvGrpSpPr>
            <p:grpSpPr>
              <a:xfrm>
                <a:off x="1745768" y="2589994"/>
                <a:ext cx="891058" cy="827411"/>
                <a:chOff x="1616926" y="3158690"/>
                <a:chExt cx="891058" cy="827411"/>
              </a:xfrm>
            </p:grpSpPr>
            <p:pic>
              <p:nvPicPr>
                <p:cNvPr id="39" name="Picture 6" descr="Centres de dépistages Sida, ouest de La Réuni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6926" y="3158690"/>
                  <a:ext cx="891058" cy="827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 Drapeau : La Réunion Emoj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65009" y="3381494"/>
                  <a:ext cx="394892" cy="394892"/>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ZoneTexte 41"/>
              <p:cNvSpPr txBox="1"/>
              <p:nvPr/>
            </p:nvSpPr>
            <p:spPr>
              <a:xfrm>
                <a:off x="-608688" y="2777625"/>
                <a:ext cx="2283967" cy="461665"/>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Location</a:t>
                </a:r>
                <a:r>
                  <a:rPr lang="fr-FR" sz="1200" dirty="0" smtClean="0">
                    <a:latin typeface="Carlito" panose="020F0502020204030204" pitchFamily="34" charset="0"/>
                    <a:cs typeface="Carlito" panose="020F0502020204030204" pitchFamily="34" charset="0"/>
                  </a:rPr>
                  <a:t> – La Réunion</a:t>
                </a:r>
              </a:p>
              <a:p>
                <a:pPr algn="r"/>
                <a:r>
                  <a:rPr lang="fr-FR" sz="1200" i="1" dirty="0" smtClean="0">
                    <a:latin typeface="Carlito" panose="020F0502020204030204" pitchFamily="34" charset="0"/>
                    <a:cs typeface="Carlito" panose="020F0502020204030204" pitchFamily="34" charset="0"/>
                  </a:rPr>
                  <a:t>(</a:t>
                </a:r>
                <a:r>
                  <a:rPr lang="fr-FR" sz="1200" i="1" dirty="0" err="1" smtClean="0">
                    <a:latin typeface="Carlito" panose="020F0502020204030204" pitchFamily="34" charset="0"/>
                    <a:cs typeface="Carlito" panose="020F0502020204030204" pitchFamily="34" charset="0"/>
                  </a:rPr>
                  <a:t>November</a:t>
                </a:r>
                <a:r>
                  <a:rPr lang="fr-FR" sz="1200" i="1" dirty="0" smtClean="0">
                    <a:latin typeface="Carlito" panose="020F0502020204030204" pitchFamily="34" charset="0"/>
                    <a:cs typeface="Carlito" panose="020F0502020204030204" pitchFamily="34" charset="0"/>
                  </a:rPr>
                  <a:t> 2018)</a:t>
                </a:r>
                <a:endParaRPr lang="fr-FR" sz="1200" i="1" dirty="0">
                  <a:latin typeface="Carlito" panose="020F0502020204030204" pitchFamily="34" charset="0"/>
                  <a:cs typeface="Carlito" panose="020F0502020204030204" pitchFamily="34" charset="0"/>
                </a:endParaRPr>
              </a:p>
            </p:txBody>
          </p:sp>
        </p:grpSp>
        <p:grpSp>
          <p:nvGrpSpPr>
            <p:cNvPr id="2" name="Groupe 1"/>
            <p:cNvGrpSpPr/>
            <p:nvPr/>
          </p:nvGrpSpPr>
          <p:grpSpPr>
            <a:xfrm>
              <a:off x="158601" y="5580300"/>
              <a:ext cx="6633520" cy="1598443"/>
              <a:chOff x="445657" y="5441375"/>
              <a:chExt cx="6633520" cy="1598443"/>
            </a:xfrm>
          </p:grpSpPr>
          <p:grpSp>
            <p:nvGrpSpPr>
              <p:cNvPr id="45" name="Groupe 44"/>
              <p:cNvGrpSpPr/>
              <p:nvPr/>
            </p:nvGrpSpPr>
            <p:grpSpPr>
              <a:xfrm>
                <a:off x="445657" y="5441375"/>
                <a:ext cx="6633520" cy="1598443"/>
                <a:chOff x="6078571" y="5069236"/>
                <a:chExt cx="6953327" cy="1598443"/>
              </a:xfrm>
            </p:grpSpPr>
            <p:sp>
              <p:nvSpPr>
                <p:cNvPr id="47" name="ZoneTexte 46"/>
                <p:cNvSpPr txBox="1"/>
                <p:nvPr/>
              </p:nvSpPr>
              <p:spPr>
                <a:xfrm>
                  <a:off x="6432212" y="5470487"/>
                  <a:ext cx="6476572" cy="492443"/>
                </a:xfrm>
                <a:prstGeom prst="rect">
                  <a:avLst/>
                </a:prstGeom>
                <a:noFill/>
              </p:spPr>
              <p:txBody>
                <a:bodyPr wrap="square" rtlCol="0">
                  <a:spAutoFit/>
                </a:bodyPr>
                <a:lstStyle/>
                <a:p>
                  <a:r>
                    <a:rPr lang="fr-FR" sz="1300" b="1" i="1" dirty="0" smtClean="0">
                      <a:solidFill>
                        <a:srgbClr val="00B050"/>
                      </a:solidFill>
                      <a:latin typeface="Bradley Hand ITC" panose="03070402050302030203" pitchFamily="66" charset="0"/>
                    </a:rPr>
                    <a:t>Raid </a:t>
                  </a:r>
                  <a:r>
                    <a:rPr lang="fr-FR" sz="1300" b="1" i="1" dirty="0">
                      <a:solidFill>
                        <a:srgbClr val="00B050"/>
                      </a:solidFill>
                      <a:latin typeface="Bradley Hand ITC" panose="03070402050302030203" pitchFamily="66" charset="0"/>
                    </a:rPr>
                    <a:t>in </a:t>
                  </a:r>
                  <a:r>
                    <a:rPr lang="fr-FR" sz="1300" b="1" i="1" dirty="0" smtClean="0">
                      <a:solidFill>
                        <a:srgbClr val="00B050"/>
                      </a:solidFill>
                      <a:latin typeface="Bradley Hand ITC" panose="03070402050302030203" pitchFamily="66" charset="0"/>
                    </a:rPr>
                    <a:t>France </a:t>
                  </a:r>
                  <a:r>
                    <a:rPr lang="fr-FR" sz="1300" b="1" i="1" dirty="0" err="1" smtClean="0">
                      <a:solidFill>
                        <a:srgbClr val="00B050"/>
                      </a:solidFill>
                      <a:latin typeface="Bradley Hand ITC" panose="03070402050302030203" pitchFamily="66" charset="0"/>
                    </a:rPr>
                    <a:t>is</a:t>
                  </a:r>
                  <a:r>
                    <a:rPr lang="fr-FR" sz="1300" b="1" i="1" dirty="0" smtClean="0">
                      <a:solidFill>
                        <a:srgbClr val="00B050"/>
                      </a:solidFill>
                      <a:latin typeface="Bradley Hand ITC" panose="03070402050302030203" pitchFamily="66" charset="0"/>
                    </a:rPr>
                    <a:t> a </a:t>
                  </a:r>
                  <a:r>
                    <a:rPr lang="fr-FR" sz="1300" b="1" i="1" dirty="0" err="1" smtClean="0">
                      <a:solidFill>
                        <a:srgbClr val="00B050"/>
                      </a:solidFill>
                      <a:latin typeface="Bradley Hand ITC" panose="03070402050302030203" pitchFamily="66" charset="0"/>
                    </a:rPr>
                    <a:t>fantastic</a:t>
                  </a:r>
                  <a:r>
                    <a:rPr lang="fr-FR" sz="1300" b="1" i="1" dirty="0" smtClean="0">
                      <a:solidFill>
                        <a:srgbClr val="00B050"/>
                      </a:solidFill>
                      <a:latin typeface="Bradley Hand ITC" panose="03070402050302030203" pitchFamily="66" charset="0"/>
                    </a:rPr>
                    <a:t> race. </a:t>
                  </a:r>
                  <a:r>
                    <a:rPr lang="fr-FR" sz="1300" b="1" i="1" dirty="0" err="1" smtClean="0">
                      <a:solidFill>
                        <a:srgbClr val="00B050"/>
                      </a:solidFill>
                      <a:latin typeface="Bradley Hand ITC" panose="03070402050302030203" pitchFamily="66" charset="0"/>
                    </a:rPr>
                    <a:t>It’s</a:t>
                  </a:r>
                  <a:r>
                    <a:rPr lang="fr-FR" sz="1300" b="1" i="1" dirty="0" smtClean="0">
                      <a:solidFill>
                        <a:srgbClr val="00B050"/>
                      </a:solidFill>
                      <a:latin typeface="Bradley Hand ITC" panose="03070402050302030203" pitchFamily="66" charset="0"/>
                    </a:rPr>
                    <a:t> </a:t>
                  </a:r>
                  <a:r>
                    <a:rPr lang="fr-FR" sz="1300" b="1" i="1" dirty="0" err="1" smtClean="0">
                      <a:solidFill>
                        <a:srgbClr val="00B050"/>
                      </a:solidFill>
                      <a:latin typeface="Bradley Hand ITC" panose="03070402050302030203" pitchFamily="66" charset="0"/>
                    </a:rPr>
                    <a:t>always</a:t>
                  </a:r>
                  <a:r>
                    <a:rPr lang="fr-FR" sz="1300" b="1" i="1" dirty="0" smtClean="0">
                      <a:solidFill>
                        <a:srgbClr val="00B050"/>
                      </a:solidFill>
                      <a:latin typeface="Bradley Hand ITC" panose="03070402050302030203" pitchFamily="66" charset="0"/>
                    </a:rPr>
                    <a:t> </a:t>
                  </a:r>
                  <a:r>
                    <a:rPr lang="fr-FR" sz="1300" b="1" i="1" dirty="0" err="1" smtClean="0">
                      <a:solidFill>
                        <a:srgbClr val="00B050"/>
                      </a:solidFill>
                      <a:latin typeface="Bradley Hand ITC" panose="03070402050302030203" pitchFamily="66" charset="0"/>
                    </a:rPr>
                    <a:t>very</a:t>
                  </a:r>
                  <a:r>
                    <a:rPr lang="fr-FR" sz="1300" b="1" i="1" dirty="0" smtClean="0">
                      <a:solidFill>
                        <a:srgbClr val="00B050"/>
                      </a:solidFill>
                      <a:latin typeface="Bradley Hand ITC" panose="03070402050302030203" pitchFamily="66" charset="0"/>
                    </a:rPr>
                    <a:t> </a:t>
                  </a:r>
                  <a:r>
                    <a:rPr lang="fr-FR" sz="1300" b="1" i="1" dirty="0" err="1" smtClean="0">
                      <a:solidFill>
                        <a:srgbClr val="00B050"/>
                      </a:solidFill>
                      <a:latin typeface="Bradley Hand ITC" panose="03070402050302030203" pitchFamily="66" charset="0"/>
                    </a:rPr>
                    <a:t>demanding</a:t>
                  </a:r>
                  <a:r>
                    <a:rPr lang="fr-FR" sz="1300" b="1" i="1" dirty="0" smtClean="0">
                      <a:solidFill>
                        <a:srgbClr val="00B050"/>
                      </a:solidFill>
                      <a:latin typeface="Bradley Hand ITC" panose="03070402050302030203" pitchFamily="66" charset="0"/>
                    </a:rPr>
                    <a:t>, </a:t>
                  </a:r>
                  <a:r>
                    <a:rPr lang="fr-FR" sz="1300" b="1" i="1" dirty="0" err="1" smtClean="0">
                      <a:solidFill>
                        <a:srgbClr val="00B050"/>
                      </a:solidFill>
                      <a:latin typeface="Bradley Hand ITC" panose="03070402050302030203" pitchFamily="66" charset="0"/>
                    </a:rPr>
                    <a:t>technically</a:t>
                  </a:r>
                  <a:r>
                    <a:rPr lang="fr-FR" sz="1300" b="1" i="1" dirty="0" smtClean="0">
                      <a:solidFill>
                        <a:srgbClr val="00B050"/>
                      </a:solidFill>
                      <a:latin typeface="Bradley Hand ITC" panose="03070402050302030203" pitchFamily="66" charset="0"/>
                    </a:rPr>
                    <a:t> and </a:t>
                  </a:r>
                </a:p>
                <a:p>
                  <a:r>
                    <a:rPr lang="fr-FR" sz="1300" b="1" i="1" dirty="0" err="1" smtClean="0">
                      <a:solidFill>
                        <a:srgbClr val="00B050"/>
                      </a:solidFill>
                      <a:latin typeface="Bradley Hand ITC" panose="03070402050302030203" pitchFamily="66" charset="0"/>
                    </a:rPr>
                    <a:t>Physically</a:t>
                  </a:r>
                  <a:r>
                    <a:rPr lang="fr-FR" sz="1300" b="1" i="1" dirty="0" smtClean="0">
                      <a:solidFill>
                        <a:srgbClr val="00B050"/>
                      </a:solidFill>
                      <a:latin typeface="Bradley Hand ITC" panose="03070402050302030203" pitchFamily="66" charset="0"/>
                    </a:rPr>
                    <a:t>. Pascal </a:t>
                  </a:r>
                  <a:r>
                    <a:rPr lang="fr-FR" sz="1300" b="1" i="1" dirty="0" err="1" smtClean="0">
                      <a:solidFill>
                        <a:srgbClr val="00B050"/>
                      </a:solidFill>
                      <a:latin typeface="Bradley Hand ITC" panose="03070402050302030203" pitchFamily="66" charset="0"/>
                    </a:rPr>
                    <a:t>Bahuaud</a:t>
                  </a:r>
                  <a:r>
                    <a:rPr lang="fr-FR" sz="1300" b="1" i="1" dirty="0" smtClean="0">
                      <a:solidFill>
                        <a:srgbClr val="00B050"/>
                      </a:solidFill>
                      <a:latin typeface="Bradley Hand ITC" panose="03070402050302030203" pitchFamily="66" charset="0"/>
                    </a:rPr>
                    <a:t> </a:t>
                  </a:r>
                  <a:r>
                    <a:rPr lang="fr-FR" sz="1300" b="1" i="1" dirty="0" err="1" smtClean="0">
                      <a:solidFill>
                        <a:srgbClr val="00B050"/>
                      </a:solidFill>
                      <a:latin typeface="Bradley Hand ITC" panose="03070402050302030203" pitchFamily="66" charset="0"/>
                    </a:rPr>
                    <a:t>is</a:t>
                  </a:r>
                  <a:r>
                    <a:rPr lang="fr-FR" sz="1300" b="1" i="1" dirty="0" smtClean="0">
                      <a:solidFill>
                        <a:srgbClr val="00B050"/>
                      </a:solidFill>
                      <a:latin typeface="Bradley Hand ITC" panose="03070402050302030203" pitchFamily="66" charset="0"/>
                    </a:rPr>
                    <a:t>, for sure, one of the best ARWS race designers</a:t>
                  </a:r>
                  <a:endParaRPr lang="fr-FR" sz="1300" b="1" i="1" dirty="0">
                    <a:solidFill>
                      <a:srgbClr val="00B050"/>
                    </a:solidFill>
                    <a:latin typeface="Bradley Hand ITC" panose="03070402050302030203" pitchFamily="66" charset="0"/>
                  </a:endParaRPr>
                </a:p>
              </p:txBody>
            </p:sp>
            <p:sp>
              <p:nvSpPr>
                <p:cNvPr id="48" name="ZoneTexte 47"/>
                <p:cNvSpPr txBox="1"/>
                <p:nvPr/>
              </p:nvSpPr>
              <p:spPr>
                <a:xfrm>
                  <a:off x="6078571" y="5069236"/>
                  <a:ext cx="505097"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49" name="ZoneTexte 48"/>
                <p:cNvSpPr txBox="1"/>
                <p:nvPr/>
              </p:nvSpPr>
              <p:spPr>
                <a:xfrm>
                  <a:off x="12512995" y="5436573"/>
                  <a:ext cx="518903"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50" name="ZoneTexte 49"/>
                <p:cNvSpPr txBox="1"/>
                <p:nvPr/>
              </p:nvSpPr>
              <p:spPr>
                <a:xfrm>
                  <a:off x="12138478" y="5411177"/>
                  <a:ext cx="548640" cy="646331"/>
                </a:xfrm>
                <a:prstGeom prst="rect">
                  <a:avLst/>
                </a:prstGeom>
                <a:noFill/>
              </p:spPr>
              <p:txBody>
                <a:bodyPr wrap="square" rtlCol="0">
                  <a:spAutoFit/>
                </a:bodyPr>
                <a:lstStyle/>
                <a:p>
                  <a:r>
                    <a:rPr lang="fr-FR" sz="3600" b="1" i="1" dirty="0" smtClean="0">
                      <a:latin typeface="Bradley Hand ITC" panose="03070402050302030203" pitchFamily="66" charset="0"/>
                    </a:rPr>
                    <a:t>…</a:t>
                  </a:r>
                  <a:endParaRPr lang="fr-FR" sz="3600" dirty="0"/>
                </a:p>
              </p:txBody>
            </p:sp>
          </p:grpSp>
          <p:sp>
            <p:nvSpPr>
              <p:cNvPr id="53" name="ZoneTexte 52"/>
              <p:cNvSpPr txBox="1"/>
              <p:nvPr/>
            </p:nvSpPr>
            <p:spPr>
              <a:xfrm>
                <a:off x="792272" y="6361942"/>
                <a:ext cx="4048861" cy="200055"/>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Team AVAYA </a:t>
                </a:r>
                <a:r>
                  <a:rPr lang="fr-FR" sz="700" b="1" dirty="0">
                    <a:latin typeface="Arial" panose="020B0604020202020204" pitchFamily="34" charset="0"/>
                    <a:cs typeface="Arial" panose="020B0604020202020204" pitchFamily="34" charset="0"/>
                  </a:rPr>
                  <a:t>(2018 World Champion)</a:t>
                </a:r>
              </a:p>
            </p:txBody>
          </p:sp>
        </p:grpSp>
        <p:pic>
          <p:nvPicPr>
            <p:cNvPr id="43" name="Picture 14" descr="https://prp.raidinfrance.com/wp-content/uploads/2018/11/kirsten-oliver-2018-8568.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20434"/>
            <a:stretch/>
          </p:blipFill>
          <p:spPr bwMode="auto">
            <a:xfrm>
              <a:off x="719194" y="3761909"/>
              <a:ext cx="3241943" cy="1719656"/>
            </a:xfrm>
            <a:prstGeom prst="rect">
              <a:avLst/>
            </a:prstGeom>
            <a:noFill/>
            <a:effectLst>
              <a:outerShdw blurRad="50800" dist="38100" dir="810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Forme en L 43"/>
            <p:cNvSpPr/>
            <p:nvPr/>
          </p:nvSpPr>
          <p:spPr>
            <a:xfrm rot="10800000" flipV="1">
              <a:off x="3645114" y="5314742"/>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en L 45"/>
            <p:cNvSpPr/>
            <p:nvPr/>
          </p:nvSpPr>
          <p:spPr>
            <a:xfrm flipV="1">
              <a:off x="548180" y="3624967"/>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 name="Image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91406" y="106031"/>
              <a:ext cx="317820" cy="306684"/>
            </a:xfrm>
            <a:prstGeom prst="rect">
              <a:avLst/>
            </a:prstGeom>
            <a:effectLst/>
          </p:spPr>
        </p:pic>
      </p:grpSp>
    </p:spTree>
    <p:extLst>
      <p:ext uri="{BB962C8B-B14F-4D97-AF65-F5344CB8AC3E}">
        <p14:creationId xmlns:p14="http://schemas.microsoft.com/office/powerpoint/2010/main" val="37446940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83115" y="0"/>
            <a:ext cx="12108885" cy="6858000"/>
            <a:chOff x="83115" y="0"/>
            <a:chExt cx="12108885" cy="685800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7378" r="24837"/>
            <a:stretch/>
          </p:blipFill>
          <p:spPr>
            <a:xfrm>
              <a:off x="6254885" y="0"/>
              <a:ext cx="5937115" cy="6858000"/>
            </a:xfrm>
            <a:prstGeom prst="rect">
              <a:avLst/>
            </a:prstGeom>
          </p:spPr>
        </p:pic>
        <p:sp>
          <p:nvSpPr>
            <p:cNvPr id="5" name="Triangle rectangle 4"/>
            <p:cNvSpPr/>
            <p:nvPr/>
          </p:nvSpPr>
          <p:spPr>
            <a:xfrm rot="10800000" flipH="1">
              <a:off x="6246176" y="0"/>
              <a:ext cx="3774332"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087345" y="452627"/>
              <a:ext cx="5081370" cy="523220"/>
            </a:xfrm>
            <a:prstGeom prst="rect">
              <a:avLst/>
            </a:prstGeom>
            <a:noFill/>
          </p:spPr>
          <p:txBody>
            <a:bodyPr wrap="square" rtlCol="0">
              <a:spAutoFit/>
            </a:bodyPr>
            <a:lstStyle/>
            <a:p>
              <a:pPr algn="r"/>
              <a:r>
                <a:rPr lang="en-US" sz="2800" dirty="0">
                  <a:solidFill>
                    <a:srgbClr val="CC0000"/>
                  </a:solidFill>
                  <a:latin typeface="Impact" panose="020B0806030902050204" pitchFamily="34" charset="0"/>
                </a:rPr>
                <a:t>BACK TO THE 2018 EDITION</a:t>
              </a:r>
            </a:p>
          </p:txBody>
        </p:sp>
        <p:sp>
          <p:nvSpPr>
            <p:cNvPr id="8" name="Rectangle 7"/>
            <p:cNvSpPr/>
            <p:nvPr/>
          </p:nvSpPr>
          <p:spPr>
            <a:xfrm>
              <a:off x="4111192" y="1033472"/>
              <a:ext cx="5057524"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13" name="ZoneTexte 12"/>
            <p:cNvSpPr txBox="1"/>
            <p:nvPr/>
          </p:nvSpPr>
          <p:spPr>
            <a:xfrm>
              <a:off x="83115" y="3622408"/>
              <a:ext cx="2285944" cy="830997"/>
            </a:xfrm>
            <a:prstGeom prst="rect">
              <a:avLst/>
            </a:prstGeom>
            <a:noFill/>
          </p:spPr>
          <p:txBody>
            <a:bodyPr wrap="square" rtlCol="0">
              <a:spAutoFit/>
            </a:bodyPr>
            <a:lstStyle/>
            <a:p>
              <a:pPr algn="ctr"/>
              <a:r>
                <a:rPr lang="fr-FR" sz="1200" b="1" dirty="0">
                  <a:latin typeface="Carlito" panose="020F0502020204030204" pitchFamily="34" charset="0"/>
                  <a:cs typeface="Carlito" panose="020F0502020204030204" pitchFamily="34" charset="0"/>
                </a:rPr>
                <a:t>55 </a:t>
              </a:r>
              <a:r>
                <a:rPr lang="en-US" sz="1200" b="1" dirty="0" smtClean="0">
                  <a:latin typeface="Carlito" panose="020F0502020204030204" pitchFamily="34" charset="0"/>
                  <a:cs typeface="Carlito" panose="020F0502020204030204" pitchFamily="34" charset="0"/>
                </a:rPr>
                <a:t>journalists</a:t>
              </a:r>
              <a:r>
                <a:rPr lang="en-US" sz="1200" b="1" dirty="0">
                  <a:latin typeface="Carlito" panose="020F0502020204030204" pitchFamily="34" charset="0"/>
                  <a:cs typeface="Carlito" panose="020F0502020204030204" pitchFamily="34" charset="0"/>
                </a:rPr>
                <a:t>, photographers, cameramen and accredited directors </a:t>
              </a:r>
              <a:endParaRPr lang="en-US" sz="1200" b="1" dirty="0" smtClean="0">
                <a:latin typeface="Carlito" panose="020F0502020204030204" pitchFamily="34" charset="0"/>
                <a:cs typeface="Carlito" panose="020F0502020204030204" pitchFamily="34" charset="0"/>
              </a:endParaRPr>
            </a:p>
            <a:p>
              <a:pPr algn="ctr"/>
              <a:r>
                <a:rPr lang="fr-FR" sz="1200" i="1" dirty="0" smtClean="0">
                  <a:latin typeface="Carlito" panose="020F0502020204030204" pitchFamily="34" charset="0"/>
                  <a:cs typeface="Carlito" panose="020F0502020204030204" pitchFamily="34" charset="0"/>
                </a:rPr>
                <a:t>(12 </a:t>
              </a:r>
              <a:r>
                <a:rPr lang="en-US" sz="1200" i="1" dirty="0" smtClean="0">
                  <a:latin typeface="Carlito" panose="020F0502020204030204" pitchFamily="34" charset="0"/>
                  <a:cs typeface="Carlito" panose="020F0502020204030204" pitchFamily="34" charset="0"/>
                </a:rPr>
                <a:t>nationalities</a:t>
              </a:r>
              <a:r>
                <a:rPr lang="fr-FR" sz="1200" i="1" dirty="0" smtClean="0">
                  <a:latin typeface="Carlito" panose="020F0502020204030204" pitchFamily="34" charset="0"/>
                  <a:cs typeface="Carlito" panose="020F0502020204030204" pitchFamily="34" charset="0"/>
                </a:rPr>
                <a:t>)</a:t>
              </a:r>
              <a:endParaRPr lang="fr-FR" sz="1200" i="1" dirty="0">
                <a:latin typeface="Carlito" panose="020F0502020204030204" pitchFamily="34" charset="0"/>
                <a:cs typeface="Carlito" panose="020F0502020204030204" pitchFamily="34" charset="0"/>
              </a:endParaRPr>
            </a:p>
          </p:txBody>
        </p:sp>
        <p:grpSp>
          <p:nvGrpSpPr>
            <p:cNvPr id="11" name="Groupe 10"/>
            <p:cNvGrpSpPr/>
            <p:nvPr/>
          </p:nvGrpSpPr>
          <p:grpSpPr>
            <a:xfrm>
              <a:off x="5496982" y="3127912"/>
              <a:ext cx="2285944" cy="877823"/>
              <a:chOff x="446930" y="4188151"/>
              <a:chExt cx="2285944" cy="877823"/>
            </a:xfrm>
          </p:grpSpPr>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626" y="4188151"/>
                <a:ext cx="642552" cy="642552"/>
              </a:xfrm>
              <a:prstGeom prst="rect">
                <a:avLst/>
              </a:prstGeom>
            </p:spPr>
          </p:pic>
          <p:sp>
            <p:nvSpPr>
              <p:cNvPr id="15" name="ZoneTexte 14"/>
              <p:cNvSpPr txBox="1"/>
              <p:nvPr/>
            </p:nvSpPr>
            <p:spPr>
              <a:xfrm>
                <a:off x="446930" y="4788975"/>
                <a:ext cx="2285944" cy="276999"/>
              </a:xfrm>
              <a:prstGeom prst="rect">
                <a:avLst/>
              </a:prstGeom>
              <a:noFill/>
            </p:spPr>
            <p:txBody>
              <a:bodyPr wrap="square" rtlCol="0">
                <a:spAutoFit/>
              </a:bodyPr>
              <a:lstStyle/>
              <a:p>
                <a:pPr algn="ctr"/>
                <a:r>
                  <a:rPr lang="en-US" sz="1200" b="1" dirty="0" smtClean="0">
                    <a:latin typeface="Carlito" panose="020F0502020204030204" pitchFamily="34" charset="0"/>
                    <a:cs typeface="Carlito" panose="020F0502020204030204" pitchFamily="34" charset="0"/>
                  </a:rPr>
                  <a:t>More </a:t>
                </a:r>
                <a:r>
                  <a:rPr lang="en-US" sz="1200" b="1" dirty="0">
                    <a:latin typeface="Carlito" panose="020F0502020204030204" pitchFamily="34" charset="0"/>
                    <a:cs typeface="Carlito" panose="020F0502020204030204" pitchFamily="34" charset="0"/>
                  </a:rPr>
                  <a:t>than 150 press articles</a:t>
                </a:r>
                <a:endParaRPr lang="fr-FR" sz="1200" i="1" dirty="0">
                  <a:latin typeface="Carlito" panose="020F0502020204030204" pitchFamily="34" charset="0"/>
                  <a:cs typeface="Carlito" panose="020F0502020204030204" pitchFamily="34" charset="0"/>
                </a:endParaRPr>
              </a:p>
            </p:txBody>
          </p:sp>
        </p:grpSp>
        <p:grpSp>
          <p:nvGrpSpPr>
            <p:cNvPr id="12" name="Groupe 11"/>
            <p:cNvGrpSpPr/>
            <p:nvPr/>
          </p:nvGrpSpPr>
          <p:grpSpPr>
            <a:xfrm>
              <a:off x="1114697" y="1495275"/>
              <a:ext cx="7584685" cy="930997"/>
              <a:chOff x="445098" y="1350526"/>
              <a:chExt cx="7584685" cy="930997"/>
            </a:xfrm>
          </p:grpSpPr>
          <p:pic>
            <p:nvPicPr>
              <p:cNvPr id="1030" name="Picture 6" descr="Vi1dealer - Synergy D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98" y="1370209"/>
                <a:ext cx="911314" cy="911314"/>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1362074" y="1350526"/>
                <a:ext cx="6667709" cy="830997"/>
              </a:xfrm>
              <a:prstGeom prst="rect">
                <a:avLst/>
              </a:prstGeom>
              <a:noFill/>
            </p:spPr>
            <p:txBody>
              <a:bodyPr wrap="square" rtlCol="0">
                <a:spAutoFit/>
              </a:bodyPr>
              <a:lstStyle/>
              <a:p>
                <a:r>
                  <a:rPr lang="fr-FR" sz="1200" b="1" dirty="0">
                    <a:latin typeface="Carlito" panose="020F0502020204030204" pitchFamily="34" charset="0"/>
                    <a:cs typeface="Carlito" panose="020F0502020204030204" pitchFamily="34" charset="0"/>
                  </a:rPr>
                  <a:t>Digital </a:t>
                </a:r>
                <a:r>
                  <a:rPr lang="fr-FR" sz="1200" b="1" dirty="0" smtClean="0">
                    <a:latin typeface="Carlito" panose="020F0502020204030204" pitchFamily="34" charset="0"/>
                    <a:cs typeface="Carlito" panose="020F0502020204030204" pitchFamily="34" charset="0"/>
                  </a:rPr>
                  <a:t>audience :</a:t>
                </a:r>
              </a:p>
              <a:p>
                <a:r>
                  <a:rPr lang="en-US" sz="1200" i="1" dirty="0">
                    <a:latin typeface="Carlito" panose="020F0502020204030204" pitchFamily="34" charset="0"/>
                    <a:cs typeface="Carlito" panose="020F0502020204030204" pitchFamily="34" charset="0"/>
                  </a:rPr>
                  <a:t>150,000 unique visitors to live site and official corporate sites over the 8 days of the </a:t>
                </a:r>
                <a:r>
                  <a:rPr lang="en-US" sz="1200" i="1" dirty="0" smtClean="0">
                    <a:latin typeface="Carlito" panose="020F0502020204030204" pitchFamily="34" charset="0"/>
                    <a:cs typeface="Carlito" panose="020F0502020204030204" pitchFamily="34" charset="0"/>
                  </a:rPr>
                  <a:t>race </a:t>
                </a:r>
                <a:r>
                  <a:rPr lang="fr-FR" sz="1200" i="1" dirty="0" smtClean="0">
                    <a:latin typeface="Carlito" panose="020F0502020204030204" pitchFamily="34" charset="0"/>
                    <a:cs typeface="Carlito" panose="020F0502020204030204" pitchFamily="34" charset="0"/>
                  </a:rPr>
                  <a:t>-  </a:t>
                </a:r>
                <a:r>
                  <a:rPr lang="fr-FR" sz="1200" i="1" dirty="0">
                    <a:latin typeface="Carlito" panose="020F0502020204030204" pitchFamily="34" charset="0"/>
                    <a:cs typeface="Carlito" panose="020F0502020204030204" pitchFamily="34" charset="0"/>
                  </a:rPr>
                  <a:t>1 200 000 </a:t>
                </a:r>
                <a:r>
                  <a:rPr lang="fr-FR" sz="1200" i="1" dirty="0" err="1" smtClean="0">
                    <a:latin typeface="Carlito" panose="020F0502020204030204" pitchFamily="34" charset="0"/>
                    <a:cs typeface="Carlito" panose="020F0502020204030204" pitchFamily="34" charset="0"/>
                  </a:rPr>
                  <a:t>seen</a:t>
                </a:r>
                <a:r>
                  <a:rPr lang="fr-FR" sz="1200" i="1" dirty="0" smtClean="0">
                    <a:latin typeface="Carlito" panose="020F0502020204030204" pitchFamily="34" charset="0"/>
                    <a:cs typeface="Carlito" panose="020F0502020204030204" pitchFamily="34" charset="0"/>
                  </a:rPr>
                  <a:t> pages -  </a:t>
                </a:r>
                <a:r>
                  <a:rPr lang="fr-FR" sz="1200" i="1" dirty="0">
                    <a:latin typeface="Carlito" panose="020F0502020204030204" pitchFamily="34" charset="0"/>
                    <a:cs typeface="Carlito" panose="020F0502020204030204" pitchFamily="34" charset="0"/>
                  </a:rPr>
                  <a:t>59 million people </a:t>
                </a:r>
                <a:r>
                  <a:rPr lang="fr-FR" sz="1200" i="1" dirty="0" err="1">
                    <a:latin typeface="Carlito" panose="020F0502020204030204" pitchFamily="34" charset="0"/>
                    <a:cs typeface="Carlito" panose="020F0502020204030204" pitchFamily="34" charset="0"/>
                  </a:rPr>
                  <a:t>reached</a:t>
                </a:r>
                <a:r>
                  <a:rPr lang="fr-FR" sz="1200" i="1" dirty="0">
                    <a:latin typeface="Carlito" panose="020F0502020204030204" pitchFamily="34" charset="0"/>
                    <a:cs typeface="Carlito" panose="020F0502020204030204" pitchFamily="34" charset="0"/>
                  </a:rPr>
                  <a:t>, </a:t>
                </a:r>
                <a:r>
                  <a:rPr lang="fr-FR" sz="1200" i="1" dirty="0" smtClean="0">
                    <a:latin typeface="Carlito" panose="020F0502020204030204" pitchFamily="34" charset="0"/>
                    <a:cs typeface="Carlito" panose="020F0502020204030204" pitchFamily="34" charset="0"/>
                  </a:rPr>
                  <a:t>more </a:t>
                </a:r>
                <a:r>
                  <a:rPr lang="fr-FR" sz="1200" i="1" dirty="0" err="1" smtClean="0">
                    <a:latin typeface="Carlito" panose="020F0502020204030204" pitchFamily="34" charset="0"/>
                    <a:cs typeface="Carlito" panose="020F0502020204030204" pitchFamily="34" charset="0"/>
                  </a:rPr>
                  <a:t>than</a:t>
                </a:r>
                <a:r>
                  <a:rPr lang="fr-FR" sz="1200" i="1" dirty="0" smtClean="0">
                    <a:latin typeface="Carlito" panose="020F0502020204030204" pitchFamily="34" charset="0"/>
                    <a:cs typeface="Carlito" panose="020F0502020204030204" pitchFamily="34" charset="0"/>
                  </a:rPr>
                  <a:t> 100 </a:t>
                </a:r>
                <a:r>
                  <a:rPr lang="fr-FR" sz="1200" i="1" dirty="0" err="1" smtClean="0">
                    <a:latin typeface="Carlito" panose="020F0502020204030204" pitchFamily="34" charset="0"/>
                    <a:cs typeface="Carlito" panose="020F0502020204030204" pitchFamily="34" charset="0"/>
                  </a:rPr>
                  <a:t>follower</a:t>
                </a:r>
                <a:r>
                  <a:rPr lang="fr-FR" sz="1200" i="1" dirty="0" smtClean="0">
                    <a:latin typeface="Carlito" panose="020F0502020204030204" pitchFamily="34" charset="0"/>
                    <a:cs typeface="Carlito" panose="020F0502020204030204" pitchFamily="34" charset="0"/>
                  </a:rPr>
                  <a:t> </a:t>
                </a:r>
                <a:r>
                  <a:rPr lang="fr-FR" sz="1200" i="1" dirty="0">
                    <a:latin typeface="Carlito" panose="020F0502020204030204" pitchFamily="34" charset="0"/>
                    <a:cs typeface="Carlito" panose="020F0502020204030204" pitchFamily="34" charset="0"/>
                  </a:rPr>
                  <a:t>sites </a:t>
                </a:r>
                <a:r>
                  <a:rPr lang="fr-FR" sz="1200" i="1" dirty="0" smtClean="0">
                    <a:latin typeface="Carlito" panose="020F0502020204030204" pitchFamily="34" charset="0"/>
                    <a:cs typeface="Carlito" panose="020F0502020204030204" pitchFamily="34" charset="0"/>
                  </a:rPr>
                  <a:t>(</a:t>
                </a:r>
                <a:r>
                  <a:rPr lang="fr-FR" sz="1200" i="1" dirty="0" err="1" smtClean="0">
                    <a:latin typeface="Carlito" panose="020F0502020204030204" pitchFamily="34" charset="0"/>
                    <a:cs typeface="Carlito" panose="020F0502020204030204" pitchFamily="34" charset="0"/>
                  </a:rPr>
                  <a:t>referencing</a:t>
                </a:r>
                <a:r>
                  <a:rPr lang="fr-FR" sz="1200" i="1" dirty="0" smtClean="0">
                    <a:latin typeface="Carlito" panose="020F0502020204030204" pitchFamily="34" charset="0"/>
                    <a:cs typeface="Carlito" panose="020F0502020204030204" pitchFamily="34" charset="0"/>
                  </a:rPr>
                  <a:t> the ARWS),</a:t>
                </a:r>
              </a:p>
              <a:p>
                <a:r>
                  <a:rPr lang="fr-FR" sz="1200" i="1" dirty="0" smtClean="0">
                    <a:latin typeface="Carlito" panose="020F0502020204030204" pitchFamily="34" charset="0"/>
                    <a:cs typeface="Carlito" panose="020F0502020204030204" pitchFamily="34" charset="0"/>
                  </a:rPr>
                  <a:t> </a:t>
                </a:r>
                <a:r>
                  <a:rPr lang="fr-FR" sz="1200" i="1" dirty="0">
                    <a:latin typeface="Carlito" panose="020F0502020204030204" pitchFamily="34" charset="0"/>
                    <a:cs typeface="Carlito" panose="020F0502020204030204" pitchFamily="34" charset="0"/>
                  </a:rPr>
                  <a:t>450 000 </a:t>
                </a:r>
                <a:r>
                  <a:rPr lang="fr-FR" sz="1200" i="1" dirty="0" err="1" smtClean="0">
                    <a:latin typeface="Carlito" panose="020F0502020204030204" pitchFamily="34" charset="0"/>
                    <a:cs typeface="Carlito" panose="020F0502020204030204" pitchFamily="34" charset="0"/>
                  </a:rPr>
                  <a:t>videos</a:t>
                </a:r>
                <a:r>
                  <a:rPr lang="fr-FR" sz="1200" i="1" dirty="0" smtClean="0">
                    <a:latin typeface="Carlito" panose="020F0502020204030204" pitchFamily="34" charset="0"/>
                    <a:cs typeface="Carlito" panose="020F0502020204030204" pitchFamily="34" charset="0"/>
                  </a:rPr>
                  <a:t> </a:t>
                </a:r>
                <a:r>
                  <a:rPr lang="fr-FR" sz="1200" i="1" dirty="0" err="1" smtClean="0">
                    <a:latin typeface="Carlito" panose="020F0502020204030204" pitchFamily="34" charset="0"/>
                    <a:cs typeface="Carlito" panose="020F0502020204030204" pitchFamily="34" charset="0"/>
                  </a:rPr>
                  <a:t>viewed</a:t>
                </a:r>
                <a:r>
                  <a:rPr lang="fr-FR" sz="1200" i="1" dirty="0">
                    <a:latin typeface="Carlito" panose="020F0502020204030204" pitchFamily="34" charset="0"/>
                    <a:cs typeface="Carlito" panose="020F0502020204030204" pitchFamily="34" charset="0"/>
                  </a:rPr>
                  <a:t> (all official </a:t>
                </a:r>
                <a:r>
                  <a:rPr lang="fr-FR" sz="1200" i="1" dirty="0" err="1">
                    <a:latin typeface="Carlito" panose="020F0502020204030204" pitchFamily="34" charset="0"/>
                    <a:cs typeface="Carlito" panose="020F0502020204030204" pitchFamily="34" charset="0"/>
                  </a:rPr>
                  <a:t>platforms</a:t>
                </a:r>
                <a:r>
                  <a:rPr lang="fr-FR" sz="1200" i="1" dirty="0">
                    <a:latin typeface="Carlito" panose="020F0502020204030204" pitchFamily="34" charset="0"/>
                    <a:cs typeface="Carlito" panose="020F0502020204030204" pitchFamily="34" charset="0"/>
                  </a:rPr>
                  <a:t>) </a:t>
                </a:r>
                <a:r>
                  <a:rPr lang="fr-FR" sz="1200" i="1" dirty="0" smtClean="0">
                    <a:latin typeface="Carlito" panose="020F0502020204030204" pitchFamily="34" charset="0"/>
                    <a:cs typeface="Carlito" panose="020F0502020204030204" pitchFamily="34" charset="0"/>
                  </a:rPr>
                  <a:t>and  </a:t>
                </a:r>
                <a:r>
                  <a:rPr lang="fr-FR" sz="1200" i="1" dirty="0">
                    <a:latin typeface="Carlito" panose="020F0502020204030204" pitchFamily="34" charset="0"/>
                    <a:cs typeface="Carlito" panose="020F0502020204030204" pitchFamily="34" charset="0"/>
                  </a:rPr>
                  <a:t>23 000 Instagram </a:t>
                </a:r>
                <a:r>
                  <a:rPr lang="fr-FR" sz="1200" i="1" dirty="0" smtClean="0">
                    <a:latin typeface="Carlito" panose="020F0502020204030204" pitchFamily="34" charset="0"/>
                    <a:cs typeface="Carlito" panose="020F0502020204030204" pitchFamily="34" charset="0"/>
                  </a:rPr>
                  <a:t>stories </a:t>
                </a:r>
                <a:r>
                  <a:rPr lang="fr-FR" sz="1200" i="1" dirty="0" err="1" smtClean="0">
                    <a:latin typeface="Carlito" panose="020F0502020204030204" pitchFamily="34" charset="0"/>
                    <a:cs typeface="Carlito" panose="020F0502020204030204" pitchFamily="34" charset="0"/>
                  </a:rPr>
                  <a:t>viewed</a:t>
                </a:r>
                <a:r>
                  <a:rPr lang="fr-FR" sz="1200" i="1" dirty="0" smtClean="0">
                    <a:latin typeface="Carlito" panose="020F0502020204030204" pitchFamily="34" charset="0"/>
                    <a:cs typeface="Carlito" panose="020F0502020204030204" pitchFamily="34" charset="0"/>
                  </a:rPr>
                  <a:t>.</a:t>
                </a:r>
              </a:p>
            </p:txBody>
          </p:sp>
        </p:grpSp>
        <p:grpSp>
          <p:nvGrpSpPr>
            <p:cNvPr id="16" name="Groupe 15"/>
            <p:cNvGrpSpPr/>
            <p:nvPr/>
          </p:nvGrpSpPr>
          <p:grpSpPr>
            <a:xfrm>
              <a:off x="416597" y="5655047"/>
              <a:ext cx="5608196" cy="1015663"/>
              <a:chOff x="459839" y="4149200"/>
              <a:chExt cx="4424982" cy="1015663"/>
            </a:xfrm>
          </p:grpSpPr>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8688" y="4434896"/>
                <a:ext cx="486133" cy="478379"/>
              </a:xfrm>
              <a:prstGeom prst="rect">
                <a:avLst/>
              </a:prstGeom>
            </p:spPr>
          </p:pic>
          <p:sp>
            <p:nvSpPr>
              <p:cNvPr id="20" name="ZoneTexte 19"/>
              <p:cNvSpPr txBox="1"/>
              <p:nvPr/>
            </p:nvSpPr>
            <p:spPr>
              <a:xfrm>
                <a:off x="459839" y="4149200"/>
                <a:ext cx="3679066" cy="1015663"/>
              </a:xfrm>
              <a:prstGeom prst="rect">
                <a:avLst/>
              </a:prstGeom>
              <a:noFill/>
            </p:spPr>
            <p:txBody>
              <a:bodyPr wrap="square" rtlCol="0">
                <a:spAutoFit/>
              </a:bodyPr>
              <a:lstStyle/>
              <a:p>
                <a:pPr algn="r"/>
                <a:r>
                  <a:rPr lang="fr-FR" sz="1200" b="1" dirty="0" smtClean="0">
                    <a:latin typeface="Carlito" panose="020F0502020204030204" pitchFamily="34" charset="0"/>
                    <a:cs typeface="Carlito" panose="020F0502020204030204" pitchFamily="34" charset="0"/>
                  </a:rPr>
                  <a:t>Audience TV</a:t>
                </a:r>
              </a:p>
              <a:p>
                <a:pPr algn="r"/>
                <a:r>
                  <a:rPr lang="en-US" sz="1200" i="1" dirty="0" smtClean="0">
                    <a:latin typeface="Carlito" panose="020F0502020204030204" pitchFamily="34" charset="0"/>
                    <a:cs typeface="Carlito" panose="020F0502020204030204" pitchFamily="34" charset="0"/>
                  </a:rPr>
                  <a:t>Over 3 </a:t>
                </a:r>
                <a:r>
                  <a:rPr lang="en-US" sz="1200" i="1" dirty="0">
                    <a:latin typeface="Carlito" panose="020F0502020204030204" pitchFamily="34" charset="0"/>
                    <a:cs typeface="Carlito" panose="020F0502020204030204" pitchFamily="34" charset="0"/>
                  </a:rPr>
                  <a:t>hours of live reporting </a:t>
                </a:r>
                <a:r>
                  <a:rPr lang="fr-FR" sz="1200" i="1" dirty="0" smtClean="0">
                    <a:latin typeface="Carlito" panose="020F0502020204030204" pitchFamily="34" charset="0"/>
                    <a:cs typeface="Carlito" panose="020F0502020204030204" pitchFamily="34" charset="0"/>
                  </a:rPr>
                  <a:t>(</a:t>
                </a:r>
                <a:r>
                  <a:rPr lang="fr-FR" sz="1200" i="1" dirty="0">
                    <a:latin typeface="Carlito" panose="020F0502020204030204" pitchFamily="34" charset="0"/>
                    <a:cs typeface="Carlito" panose="020F0502020204030204" pitchFamily="34" charset="0"/>
                  </a:rPr>
                  <a:t>or </a:t>
                </a:r>
                <a:r>
                  <a:rPr lang="fr-FR" sz="1200" i="1" dirty="0" err="1">
                    <a:latin typeface="Carlito" panose="020F0502020204030204" pitchFamily="34" charset="0"/>
                    <a:cs typeface="Carlito" panose="020F0502020204030204" pitchFamily="34" charset="0"/>
                  </a:rPr>
                  <a:t>daily</a:t>
                </a:r>
                <a:r>
                  <a:rPr lang="fr-FR" sz="1200" i="1" dirty="0">
                    <a:latin typeface="Carlito" panose="020F0502020204030204" pitchFamily="34" charset="0"/>
                    <a:cs typeface="Carlito" panose="020F0502020204030204" pitchFamily="34" charset="0"/>
                  </a:rPr>
                  <a:t> </a:t>
                </a:r>
                <a:r>
                  <a:rPr lang="fr-FR" sz="1200" i="1" dirty="0" err="1" smtClean="0">
                    <a:latin typeface="Carlito" panose="020F0502020204030204" pitchFamily="34" charset="0"/>
                    <a:cs typeface="Carlito" panose="020F0502020204030204" pitchFamily="34" charset="0"/>
                  </a:rPr>
                  <a:t>deferred</a:t>
                </a:r>
                <a:r>
                  <a:rPr lang="fr-FR" sz="1200" i="1" dirty="0" smtClean="0">
                    <a:latin typeface="Carlito" panose="020F0502020204030204" pitchFamily="34" charset="0"/>
                    <a:cs typeface="Carlito" panose="020F0502020204030204" pitchFamily="34" charset="0"/>
                  </a:rPr>
                  <a:t>) </a:t>
                </a:r>
                <a:r>
                  <a:rPr lang="en-US" sz="1200" i="1" dirty="0">
                    <a:latin typeface="Carlito" panose="020F0502020204030204" pitchFamily="34" charset="0"/>
                    <a:cs typeface="Carlito" panose="020F0502020204030204" pitchFamily="34" charset="0"/>
                  </a:rPr>
                  <a:t>accumulated</a:t>
                </a:r>
                <a:r>
                  <a:rPr lang="fr-FR" sz="1200" i="1" dirty="0">
                    <a:latin typeface="Carlito" panose="020F0502020204030204" pitchFamily="34" charset="0"/>
                    <a:cs typeface="Carlito" panose="020F0502020204030204" pitchFamily="34" charset="0"/>
                  </a:rPr>
                  <a:t> </a:t>
                </a:r>
                <a:endParaRPr lang="en-US" sz="1200" i="1" dirty="0">
                  <a:latin typeface="Carlito" panose="020F0502020204030204" pitchFamily="34" charset="0"/>
                  <a:cs typeface="Carlito" panose="020F0502020204030204" pitchFamily="34" charset="0"/>
                </a:endParaRPr>
              </a:p>
              <a:p>
                <a:pPr algn="r"/>
                <a:r>
                  <a:rPr lang="en-US" sz="1200" i="1" dirty="0">
                    <a:latin typeface="Carlito" panose="020F0502020204030204" pitchFamily="34" charset="0"/>
                    <a:cs typeface="Carlito" panose="020F0502020204030204" pitchFamily="34" charset="0"/>
                  </a:rPr>
                  <a:t>on national and foreign channels during the 8 days of the </a:t>
                </a:r>
                <a:r>
                  <a:rPr lang="en-US" sz="1200" i="1" dirty="0" smtClean="0">
                    <a:latin typeface="Carlito" panose="020F0502020204030204" pitchFamily="34" charset="0"/>
                    <a:cs typeface="Carlito" panose="020F0502020204030204" pitchFamily="34" charset="0"/>
                  </a:rPr>
                  <a:t>race</a:t>
                </a:r>
              </a:p>
              <a:p>
                <a:pPr algn="r"/>
                <a:r>
                  <a:rPr lang="en-US" sz="1200" i="1" dirty="0">
                    <a:latin typeface="Carlito" panose="020F0502020204030204" pitchFamily="34" charset="0"/>
                    <a:cs typeface="Carlito" panose="020F0502020204030204" pitchFamily="34" charset="0"/>
                  </a:rPr>
                  <a:t>Over 15 hours of broadcasting of the official 52-minute film on 3 TV channels in December 2018 and January-February 2019</a:t>
                </a:r>
                <a:endParaRPr lang="fr-FR" sz="1200" i="1" dirty="0">
                  <a:latin typeface="Carlito" panose="020F0502020204030204" pitchFamily="34" charset="0"/>
                  <a:cs typeface="Carlito" panose="020F0502020204030204" pitchFamily="34" charset="0"/>
                </a:endParaRPr>
              </a:p>
            </p:txBody>
          </p:sp>
        </p:grpSp>
        <p:pic>
          <p:nvPicPr>
            <p:cNvPr id="1031" name="Picture 7" descr="5de0ce8e-82bb-42ff-8264-d1713cd75378@d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9151" y="2544542"/>
              <a:ext cx="2817912" cy="2113434"/>
            </a:xfrm>
            <a:prstGeom prst="rect">
              <a:avLst/>
            </a:prstGeom>
            <a:noFill/>
            <a:ln>
              <a:noFill/>
            </a:ln>
            <a:effectLst>
              <a:outerShdw blurRad="50800" dist="38100" dir="810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e 22"/>
            <p:cNvGrpSpPr/>
            <p:nvPr/>
          </p:nvGrpSpPr>
          <p:grpSpPr>
            <a:xfrm>
              <a:off x="513146" y="4554009"/>
              <a:ext cx="6516068" cy="1656083"/>
              <a:chOff x="445657" y="5441375"/>
              <a:chExt cx="6516068" cy="1656083"/>
            </a:xfrm>
          </p:grpSpPr>
          <p:grpSp>
            <p:nvGrpSpPr>
              <p:cNvPr id="24" name="Groupe 23"/>
              <p:cNvGrpSpPr/>
              <p:nvPr/>
            </p:nvGrpSpPr>
            <p:grpSpPr>
              <a:xfrm>
                <a:off x="445657" y="5441375"/>
                <a:ext cx="6516068" cy="1656083"/>
                <a:chOff x="6078571" y="5069236"/>
                <a:chExt cx="6830213" cy="1656083"/>
              </a:xfrm>
            </p:grpSpPr>
            <p:sp>
              <p:nvSpPr>
                <p:cNvPr id="26" name="ZoneTexte 25"/>
                <p:cNvSpPr txBox="1"/>
                <p:nvPr/>
              </p:nvSpPr>
              <p:spPr>
                <a:xfrm>
                  <a:off x="6432212" y="5470487"/>
                  <a:ext cx="6476572" cy="492443"/>
                </a:xfrm>
                <a:prstGeom prst="rect">
                  <a:avLst/>
                </a:prstGeom>
                <a:noFill/>
              </p:spPr>
              <p:txBody>
                <a:bodyPr wrap="square" rtlCol="0">
                  <a:spAutoFit/>
                </a:bodyPr>
                <a:lstStyle/>
                <a:p>
                  <a:r>
                    <a:rPr lang="fr-FR" sz="1300" b="1" i="1" dirty="0" smtClean="0">
                      <a:solidFill>
                        <a:srgbClr val="00B0F0"/>
                      </a:solidFill>
                      <a:latin typeface="Bradley Hand ITC" panose="03070402050302030203" pitchFamily="66" charset="0"/>
                    </a:rPr>
                    <a:t>End of Raid in France ! </a:t>
                  </a:r>
                  <a:r>
                    <a:rPr lang="fr-FR" sz="1300" b="1" i="1" dirty="0" err="1" smtClean="0">
                      <a:solidFill>
                        <a:srgbClr val="00B0F0"/>
                      </a:solidFill>
                      <a:latin typeface="Bradley Hand ITC" panose="03070402050302030203" pitchFamily="66" charset="0"/>
                    </a:rPr>
                    <a:t>What</a:t>
                  </a:r>
                  <a:r>
                    <a:rPr lang="fr-FR" sz="1300" b="1" i="1" dirty="0" smtClean="0">
                      <a:solidFill>
                        <a:srgbClr val="00B0F0"/>
                      </a:solidFill>
                      <a:latin typeface="Bradley Hand ITC" panose="03070402050302030203" pitchFamily="66" charset="0"/>
                    </a:rPr>
                    <a:t> a </a:t>
                  </a:r>
                  <a:r>
                    <a:rPr lang="fr-FR" sz="1300" b="1" i="1" dirty="0" err="1" smtClean="0">
                      <a:solidFill>
                        <a:srgbClr val="00B0F0"/>
                      </a:solidFill>
                      <a:latin typeface="Bradley Hand ITC" panose="03070402050302030203" pitchFamily="66" charset="0"/>
                    </a:rPr>
                    <a:t>beautiful</a:t>
                  </a:r>
                  <a:r>
                    <a:rPr lang="fr-FR" sz="1300" b="1" i="1" dirty="0" smtClean="0">
                      <a:solidFill>
                        <a:srgbClr val="00B0F0"/>
                      </a:solidFill>
                      <a:latin typeface="Bradley Hand ITC" panose="03070402050302030203" pitchFamily="66" charset="0"/>
                    </a:rPr>
                    <a:t> </a:t>
                  </a:r>
                  <a:r>
                    <a:rPr lang="fr-FR" sz="1300" b="1" i="1" dirty="0" err="1" smtClean="0">
                      <a:solidFill>
                        <a:srgbClr val="00B0F0"/>
                      </a:solidFill>
                      <a:latin typeface="Bradley Hand ITC" panose="03070402050302030203" pitchFamily="66" charset="0"/>
                    </a:rPr>
                    <a:t>memories</a:t>
                  </a:r>
                  <a:r>
                    <a:rPr lang="fr-FR" sz="1300" b="1" i="1" dirty="0" smtClean="0">
                      <a:solidFill>
                        <a:srgbClr val="00B0F0"/>
                      </a:solidFill>
                      <a:latin typeface="Bradley Hand ITC" panose="03070402050302030203" pitchFamily="66" charset="0"/>
                    </a:rPr>
                    <a:t> and a </a:t>
                  </a:r>
                  <a:r>
                    <a:rPr lang="fr-FR" sz="1300" b="1" i="1" dirty="0" err="1" smtClean="0">
                      <a:solidFill>
                        <a:srgbClr val="00B0F0"/>
                      </a:solidFill>
                      <a:latin typeface="Bradley Hand ITC" panose="03070402050302030203" pitchFamily="66" charset="0"/>
                    </a:rPr>
                    <a:t>great</a:t>
                  </a:r>
                  <a:r>
                    <a:rPr lang="fr-FR" sz="1300" b="1" i="1" dirty="0" smtClean="0">
                      <a:solidFill>
                        <a:srgbClr val="00B0F0"/>
                      </a:solidFill>
                      <a:latin typeface="Bradley Hand ITC" panose="03070402050302030203" pitchFamily="66" charset="0"/>
                    </a:rPr>
                    <a:t> </a:t>
                  </a:r>
                  <a:r>
                    <a:rPr lang="fr-FR" sz="1300" b="1" i="1" dirty="0" err="1" smtClean="0">
                      <a:solidFill>
                        <a:srgbClr val="00B0F0"/>
                      </a:solidFill>
                      <a:latin typeface="Bradley Hand ITC" panose="03070402050302030203" pitchFamily="66" charset="0"/>
                    </a:rPr>
                    <a:t>experience</a:t>
                  </a:r>
                  <a:r>
                    <a:rPr lang="fr-FR" sz="1300" b="1" i="1" dirty="0" smtClean="0">
                      <a:solidFill>
                        <a:srgbClr val="00B0F0"/>
                      </a:solidFill>
                      <a:latin typeface="Bradley Hand ITC" panose="03070402050302030203" pitchFamily="66" charset="0"/>
                    </a:rPr>
                    <a:t>.</a:t>
                  </a:r>
                </a:p>
                <a:p>
                  <a:r>
                    <a:rPr lang="fr-FR" sz="1300" b="1" i="1" dirty="0" err="1" smtClean="0">
                      <a:solidFill>
                        <a:srgbClr val="00B0F0"/>
                      </a:solidFill>
                      <a:latin typeface="Bradley Hand ITC" panose="03070402050302030203" pitchFamily="66" charset="0"/>
                    </a:rPr>
                    <a:t>They</a:t>
                  </a:r>
                  <a:r>
                    <a:rPr lang="fr-FR" sz="1300" b="1" i="1" dirty="0" smtClean="0">
                      <a:solidFill>
                        <a:srgbClr val="00B0F0"/>
                      </a:solidFill>
                      <a:latin typeface="Bradley Hand ITC" panose="03070402050302030203" pitchFamily="66" charset="0"/>
                    </a:rPr>
                    <a:t> are all </a:t>
                  </a:r>
                  <a:r>
                    <a:rPr lang="fr-FR" sz="1300" b="1" i="1" dirty="0" err="1" smtClean="0">
                      <a:solidFill>
                        <a:srgbClr val="00B0F0"/>
                      </a:solidFill>
                      <a:latin typeface="Bradley Hand ITC" panose="03070402050302030203" pitchFamily="66" charset="0"/>
                    </a:rPr>
                    <a:t>crazy</a:t>
                  </a:r>
                  <a:r>
                    <a:rPr lang="fr-FR" sz="1300" b="1" i="1" dirty="0" smtClean="0">
                      <a:solidFill>
                        <a:srgbClr val="00B0F0"/>
                      </a:solidFill>
                      <a:latin typeface="Bradley Hand ITC" panose="03070402050302030203" pitchFamily="66" charset="0"/>
                    </a:rPr>
                    <a:t> ! </a:t>
                  </a:r>
                  <a:r>
                    <a:rPr lang="fr-FR" sz="1300" b="1" i="1" dirty="0" err="1" smtClean="0">
                      <a:solidFill>
                        <a:srgbClr val="00B0F0"/>
                      </a:solidFill>
                      <a:latin typeface="Bradley Hand ITC" panose="03070402050302030203" pitchFamily="66" charset="0"/>
                    </a:rPr>
                    <a:t>Thank</a:t>
                  </a:r>
                  <a:r>
                    <a:rPr lang="fr-FR" sz="1300" b="1" i="1" dirty="0" smtClean="0">
                      <a:solidFill>
                        <a:srgbClr val="00B0F0"/>
                      </a:solidFill>
                      <a:latin typeface="Bradley Hand ITC" panose="03070402050302030203" pitchFamily="66" charset="0"/>
                    </a:rPr>
                    <a:t> </a:t>
                  </a:r>
                  <a:r>
                    <a:rPr lang="fr-FR" sz="1300" b="1" i="1" dirty="0" err="1" smtClean="0">
                      <a:solidFill>
                        <a:srgbClr val="00B0F0"/>
                      </a:solidFill>
                      <a:latin typeface="Bradley Hand ITC" panose="03070402050302030203" pitchFamily="66" charset="0"/>
                    </a:rPr>
                    <a:t>you</a:t>
                  </a:r>
                  <a:r>
                    <a:rPr lang="fr-FR" sz="1300" b="1" i="1" dirty="0" smtClean="0">
                      <a:solidFill>
                        <a:srgbClr val="00B0F0"/>
                      </a:solidFill>
                      <a:latin typeface="Bradley Hand ITC" panose="03070402050302030203" pitchFamily="66" charset="0"/>
                    </a:rPr>
                    <a:t> all for </a:t>
                  </a:r>
                  <a:r>
                    <a:rPr lang="fr-FR" sz="1300" b="1" i="1" dirty="0" err="1" smtClean="0">
                      <a:solidFill>
                        <a:srgbClr val="00B0F0"/>
                      </a:solidFill>
                      <a:latin typeface="Bradley Hand ITC" panose="03070402050302030203" pitchFamily="66" charset="0"/>
                    </a:rPr>
                    <a:t>this</a:t>
                  </a:r>
                  <a:r>
                    <a:rPr lang="fr-FR" sz="1300" b="1" i="1" dirty="0" smtClean="0">
                      <a:solidFill>
                        <a:srgbClr val="00B0F0"/>
                      </a:solidFill>
                      <a:latin typeface="Bradley Hand ITC" panose="03070402050302030203" pitchFamily="66" charset="0"/>
                    </a:rPr>
                    <a:t> </a:t>
                  </a:r>
                  <a:r>
                    <a:rPr lang="fr-FR" sz="1300" b="1" i="1" dirty="0" err="1" smtClean="0">
                      <a:solidFill>
                        <a:srgbClr val="00B0F0"/>
                      </a:solidFill>
                      <a:latin typeface="Bradley Hand ITC" panose="03070402050302030203" pitchFamily="66" charset="0"/>
                    </a:rPr>
                    <a:t>adventure</a:t>
                  </a:r>
                  <a:r>
                    <a:rPr lang="fr-FR" sz="1300" b="1" i="1" dirty="0" smtClean="0">
                      <a:solidFill>
                        <a:srgbClr val="00B0F0"/>
                      </a:solidFill>
                      <a:latin typeface="Bradley Hand ITC" panose="03070402050302030203" pitchFamily="66" charset="0"/>
                    </a:rPr>
                    <a:t> !!!</a:t>
                  </a:r>
                  <a:endParaRPr lang="fr-FR" sz="1300" b="1" i="1" dirty="0">
                    <a:solidFill>
                      <a:srgbClr val="00B0F0"/>
                    </a:solidFill>
                    <a:latin typeface="Bradley Hand ITC" panose="03070402050302030203" pitchFamily="66" charset="0"/>
                  </a:endParaRPr>
                </a:p>
              </p:txBody>
            </p:sp>
            <p:sp>
              <p:nvSpPr>
                <p:cNvPr id="27" name="ZoneTexte 26"/>
                <p:cNvSpPr txBox="1"/>
                <p:nvPr/>
              </p:nvSpPr>
              <p:spPr>
                <a:xfrm>
                  <a:off x="6078571" y="5069236"/>
                  <a:ext cx="505097"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28" name="ZoneTexte 27"/>
                <p:cNvSpPr txBox="1"/>
                <p:nvPr/>
              </p:nvSpPr>
              <p:spPr>
                <a:xfrm>
                  <a:off x="10999568" y="5494213"/>
                  <a:ext cx="518903"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29" name="ZoneTexte 28"/>
                <p:cNvSpPr txBox="1"/>
                <p:nvPr/>
              </p:nvSpPr>
              <p:spPr>
                <a:xfrm>
                  <a:off x="10625050" y="5468817"/>
                  <a:ext cx="548640" cy="646331"/>
                </a:xfrm>
                <a:prstGeom prst="rect">
                  <a:avLst/>
                </a:prstGeom>
                <a:noFill/>
              </p:spPr>
              <p:txBody>
                <a:bodyPr wrap="square" rtlCol="0">
                  <a:spAutoFit/>
                </a:bodyPr>
                <a:lstStyle/>
                <a:p>
                  <a:r>
                    <a:rPr lang="fr-FR" sz="3600" b="1" i="1" dirty="0" smtClean="0">
                      <a:latin typeface="Bradley Hand ITC" panose="03070402050302030203" pitchFamily="66" charset="0"/>
                    </a:rPr>
                    <a:t>…</a:t>
                  </a:r>
                  <a:endParaRPr lang="fr-FR" sz="3600" dirty="0"/>
                </a:p>
              </p:txBody>
            </p:sp>
          </p:grpSp>
          <p:sp>
            <p:nvSpPr>
              <p:cNvPr id="25" name="ZoneTexte 24"/>
              <p:cNvSpPr txBox="1"/>
              <p:nvPr/>
            </p:nvSpPr>
            <p:spPr>
              <a:xfrm>
                <a:off x="783033" y="6297140"/>
                <a:ext cx="4048861" cy="200055"/>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Jackson RICHARDSON, parrain de l’ARWC 2018 – La Réunion</a:t>
                </a:r>
                <a:endParaRPr lang="fr-FR" sz="700" b="1" dirty="0">
                  <a:latin typeface="Arial" panose="020B0604020202020204" pitchFamily="34" charset="0"/>
                  <a:cs typeface="Arial" panose="020B0604020202020204" pitchFamily="34" charset="0"/>
                </a:endParaRPr>
              </a:p>
            </p:txBody>
          </p:sp>
        </p:grpSp>
        <p:sp>
          <p:nvSpPr>
            <p:cNvPr id="30" name="Forme en L 29"/>
            <p:cNvSpPr/>
            <p:nvPr/>
          </p:nvSpPr>
          <p:spPr>
            <a:xfrm rot="10800000" flipV="1">
              <a:off x="5112509" y="4491867"/>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en L 30"/>
            <p:cNvSpPr/>
            <p:nvPr/>
          </p:nvSpPr>
          <p:spPr>
            <a:xfrm flipV="1">
              <a:off x="2408868" y="2371635"/>
              <a:ext cx="468452" cy="333646"/>
            </a:xfrm>
            <a:prstGeom prst="corner">
              <a:avLst>
                <a:gd name="adj1" fmla="val 19059"/>
                <a:gd name="adj2" fmla="val 19058"/>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0" name="Picture 4" descr="thumb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8027" y="2975068"/>
              <a:ext cx="736119" cy="73611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91406" y="106031"/>
              <a:ext cx="317820" cy="306684"/>
            </a:xfrm>
            <a:prstGeom prst="rect">
              <a:avLst/>
            </a:prstGeom>
            <a:effectLst/>
          </p:spPr>
        </p:pic>
      </p:grpSp>
    </p:spTree>
    <p:extLst>
      <p:ext uri="{BB962C8B-B14F-4D97-AF65-F5344CB8AC3E}">
        <p14:creationId xmlns:p14="http://schemas.microsoft.com/office/powerpoint/2010/main" val="15567077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4349"/>
            <a:ext cx="12192000" cy="6853651"/>
            <a:chOff x="0" y="0"/>
            <a:chExt cx="12192000" cy="6853651"/>
          </a:xfrm>
        </p:grpSpPr>
        <p:pic>
          <p:nvPicPr>
            <p:cNvPr id="4" name="Image 3"/>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b="18621"/>
            <a:stretch/>
          </p:blipFill>
          <p:spPr>
            <a:xfrm>
              <a:off x="0" y="395700"/>
              <a:ext cx="12192000" cy="6326114"/>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49479"/>
              <a:ext cx="5090153"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noFill/>
                  </a:ln>
                  <a:solidFill>
                    <a:schemeClr val="bg1"/>
                  </a:solidFill>
                  <a:latin typeface="Impact" panose="020B0806030902050204" pitchFamily="34" charset="0"/>
                </a:rPr>
                <a:t>4. RAID IN FRANCE 2021</a:t>
              </a:r>
            </a:p>
            <a:p>
              <a:pPr algn="l"/>
              <a:r>
                <a:rPr lang="fr-FR" sz="5500" dirty="0" smtClean="0">
                  <a:ln>
                    <a:solidFill>
                      <a:schemeClr val="bg1"/>
                    </a:solidFill>
                  </a:ln>
                  <a:solidFill>
                    <a:srgbClr val="CC0000"/>
                  </a:solidFill>
                  <a:latin typeface="Impact" panose="020B0806030902050204" pitchFamily="34" charset="0"/>
                </a:rPr>
                <a:t>MONT-BLANC - SAVOIE</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2457178" y="6018711"/>
              <a:ext cx="2877640" cy="7892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768" y="2015761"/>
              <a:ext cx="2832463" cy="2832463"/>
            </a:xfrm>
            <a:prstGeom prst="rect">
              <a:avLst/>
            </a:prstGeom>
            <a:effectLst>
              <a:glow rad="139700">
                <a:schemeClr val="accent3">
                  <a:satMod val="175000"/>
                  <a:alpha val="40000"/>
                </a:schemeClr>
              </a:glow>
              <a:outerShdw blurRad="50800" dist="38100" dir="8100000" sx="101000" sy="101000" algn="tr" rotWithShape="0">
                <a:prstClr val="black">
                  <a:alpha val="40000"/>
                </a:prstClr>
              </a:outerShdw>
            </a:effectLst>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406" y="44508"/>
              <a:ext cx="317820" cy="306684"/>
            </a:xfrm>
            <a:prstGeom prst="rect">
              <a:avLst/>
            </a:prstGeom>
            <a:effectLst/>
          </p:spPr>
        </p:pic>
      </p:grpSp>
    </p:spTree>
    <p:extLst>
      <p:ext uri="{BB962C8B-B14F-4D97-AF65-F5344CB8AC3E}">
        <p14:creationId xmlns:p14="http://schemas.microsoft.com/office/powerpoint/2010/main" val="3465230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295200" y="0"/>
            <a:ext cx="11938594" cy="6858000"/>
            <a:chOff x="286962" y="0"/>
            <a:chExt cx="11938594" cy="6858000"/>
          </a:xfrm>
        </p:grpSpPr>
        <p:pic>
          <p:nvPicPr>
            <p:cNvPr id="15" name="Image 14"/>
            <p:cNvPicPr>
              <a:picLocks noChangeAspect="1"/>
            </p:cNvPicPr>
            <p:nvPr/>
          </p:nvPicPr>
          <p:blipFill>
            <a:blip r:embed="rId2"/>
            <a:stretch>
              <a:fillRect/>
            </a:stretch>
          </p:blipFill>
          <p:spPr>
            <a:xfrm rot="20491396">
              <a:off x="286962" y="1159056"/>
              <a:ext cx="1543073" cy="538098"/>
            </a:xfrm>
            <a:prstGeom prst="rect">
              <a:avLst/>
            </a:prstGeom>
          </p:spPr>
        </p:pic>
        <p:grpSp>
          <p:nvGrpSpPr>
            <p:cNvPr id="12" name="Groupe 11"/>
            <p:cNvGrpSpPr/>
            <p:nvPr/>
          </p:nvGrpSpPr>
          <p:grpSpPr>
            <a:xfrm>
              <a:off x="383745" y="0"/>
              <a:ext cx="11841811" cy="6858000"/>
              <a:chOff x="378210" y="-2598"/>
              <a:chExt cx="11841811" cy="6858000"/>
            </a:xfrm>
          </p:grpSpPr>
          <p:pic>
            <p:nvPicPr>
              <p:cNvPr id="17" name="Image 16"/>
              <p:cNvPicPr>
                <a:picLocks noChangeAspect="1"/>
              </p:cNvPicPr>
              <p:nvPr/>
            </p:nvPicPr>
            <p:blipFill rotWithShape="1">
              <a:blip r:embed="rId3">
                <a:extLst>
                  <a:ext uri="{28A0092B-C50C-407E-A947-70E740481C1C}">
                    <a14:useLocalDpi xmlns:a14="http://schemas.microsoft.com/office/drawing/2010/main" val="0"/>
                  </a:ext>
                </a:extLst>
              </a:blip>
              <a:srcRect l="25970" r="27907"/>
              <a:stretch/>
            </p:blipFill>
            <p:spPr>
              <a:xfrm>
                <a:off x="7820025" y="-2598"/>
                <a:ext cx="4360115" cy="6858000"/>
              </a:xfrm>
              <a:prstGeom prst="rect">
                <a:avLst/>
              </a:prstGeom>
            </p:spPr>
          </p:pic>
          <p:sp>
            <p:nvSpPr>
              <p:cNvPr id="5" name="Triangle rectangle 4"/>
              <p:cNvSpPr/>
              <p:nvPr/>
            </p:nvSpPr>
            <p:spPr>
              <a:xfrm flipH="1">
                <a:off x="11277598" y="2602801"/>
                <a:ext cx="942423" cy="425260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rot="10800000" flipH="1">
                <a:off x="7811151" y="-2598"/>
                <a:ext cx="1508974" cy="685540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87118"/>
              <a:stretch/>
            </p:blipFill>
            <p:spPr>
              <a:xfrm>
                <a:off x="11420963" y="6245343"/>
                <a:ext cx="734995" cy="474928"/>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r="68923"/>
              <a:stretch/>
            </p:blipFill>
            <p:spPr>
              <a:xfrm>
                <a:off x="2536435" y="205946"/>
                <a:ext cx="3718557" cy="996010"/>
              </a:xfrm>
              <a:prstGeom prst="rect">
                <a:avLst/>
              </a:prstGeom>
            </p:spPr>
          </p:pic>
          <p:sp>
            <p:nvSpPr>
              <p:cNvPr id="10" name="Rectangle 9"/>
              <p:cNvSpPr/>
              <p:nvPr/>
            </p:nvSpPr>
            <p:spPr>
              <a:xfrm>
                <a:off x="378210" y="907026"/>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385922" y="907026"/>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433816" y="1638300"/>
                <a:ext cx="7153830" cy="4807457"/>
                <a:chOff x="433816" y="1638300"/>
                <a:chExt cx="7153830" cy="4807457"/>
              </a:xfrm>
            </p:grpSpPr>
            <p:cxnSp>
              <p:nvCxnSpPr>
                <p:cNvPr id="39" name="Connecteur droit 38"/>
                <p:cNvCxnSpPr/>
                <p:nvPr/>
              </p:nvCxnSpPr>
              <p:spPr>
                <a:xfrm>
                  <a:off x="7513681" y="1638300"/>
                  <a:ext cx="0" cy="472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e 3"/>
                <p:cNvGrpSpPr/>
                <p:nvPr/>
              </p:nvGrpSpPr>
              <p:grpSpPr>
                <a:xfrm>
                  <a:off x="433816" y="1638300"/>
                  <a:ext cx="7153830" cy="4807457"/>
                  <a:chOff x="433816" y="1638300"/>
                  <a:chExt cx="7153830" cy="4807457"/>
                </a:xfrm>
              </p:grpSpPr>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r="9133" b="27769"/>
                  <a:stretch/>
                </p:blipFill>
                <p:spPr>
                  <a:xfrm>
                    <a:off x="433816" y="3251982"/>
                    <a:ext cx="7079865" cy="2377293"/>
                  </a:xfrm>
                  <a:prstGeom prst="rect">
                    <a:avLst/>
                  </a:prstGeom>
                </p:spPr>
              </p:pic>
              <p:cxnSp>
                <p:nvCxnSpPr>
                  <p:cNvPr id="13" name="Connecteur droit 12"/>
                  <p:cNvCxnSpPr/>
                  <p:nvPr/>
                </p:nvCxnSpPr>
                <p:spPr>
                  <a:xfrm>
                    <a:off x="693781" y="1638300"/>
                    <a:ext cx="0" cy="472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781" y="5726675"/>
                    <a:ext cx="6819900" cy="1692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p:cNvCxnSpPr/>
                  <p:nvPr/>
                </p:nvCxnSpPr>
                <p:spPr>
                  <a:xfrm>
                    <a:off x="693781" y="1638300"/>
                    <a:ext cx="466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46956" y="1638300"/>
                    <a:ext cx="466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693781" y="6362700"/>
                    <a:ext cx="26703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617609" y="5995957"/>
                    <a:ext cx="485747" cy="369332"/>
                  </a:xfrm>
                  <a:prstGeom prst="rect">
                    <a:avLst/>
                  </a:prstGeom>
                  <a:noFill/>
                </p:spPr>
                <p:txBody>
                  <a:bodyPr wrap="square" rtlCol="0">
                    <a:spAutoFit/>
                  </a:bodyPr>
                  <a:lstStyle/>
                  <a:p>
                    <a:pPr algn="ctr"/>
                    <a:r>
                      <a:rPr lang="fr-FR" b="1" dirty="0" smtClean="0">
                        <a:latin typeface="Carlito" panose="020F0502020204030204" pitchFamily="34" charset="0"/>
                        <a:cs typeface="Carlito" panose="020F0502020204030204" pitchFamily="34" charset="0"/>
                      </a:rPr>
                      <a:t>0</a:t>
                    </a:r>
                    <a:endParaRPr lang="fr-FR" i="1" dirty="0">
                      <a:latin typeface="Carlito" panose="020F0502020204030204" pitchFamily="34" charset="0"/>
                      <a:cs typeface="Carlito" panose="020F0502020204030204" pitchFamily="34" charset="0"/>
                    </a:endParaRPr>
                  </a:p>
                </p:txBody>
              </p:sp>
              <p:sp>
                <p:nvSpPr>
                  <p:cNvPr id="31" name="ZoneTexte 30"/>
                  <p:cNvSpPr txBox="1"/>
                  <p:nvPr/>
                </p:nvSpPr>
                <p:spPr>
                  <a:xfrm>
                    <a:off x="6438390" y="5993374"/>
                    <a:ext cx="1098315" cy="369332"/>
                  </a:xfrm>
                  <a:prstGeom prst="rect">
                    <a:avLst/>
                  </a:prstGeom>
                  <a:noFill/>
                </p:spPr>
                <p:txBody>
                  <a:bodyPr wrap="square" rtlCol="0">
                    <a:spAutoFit/>
                  </a:bodyPr>
                  <a:lstStyle/>
                  <a:p>
                    <a:pPr algn="ctr"/>
                    <a:r>
                      <a:rPr lang="fr-FR" b="1" dirty="0" smtClean="0">
                        <a:latin typeface="Carlito" panose="020F0502020204030204" pitchFamily="34" charset="0"/>
                        <a:cs typeface="Carlito" panose="020F0502020204030204" pitchFamily="34" charset="0"/>
                      </a:rPr>
                      <a:t>+ 400 km</a:t>
                    </a:r>
                    <a:endParaRPr lang="fr-FR" i="1" dirty="0">
                      <a:latin typeface="Carlito" panose="020F0502020204030204" pitchFamily="34" charset="0"/>
                      <a:cs typeface="Carlito" panose="020F0502020204030204" pitchFamily="34" charset="0"/>
                    </a:endParaRPr>
                  </a:p>
                </p:txBody>
              </p:sp>
              <p:sp>
                <p:nvSpPr>
                  <p:cNvPr id="32" name="ZoneTexte 31"/>
                  <p:cNvSpPr txBox="1"/>
                  <p:nvPr/>
                </p:nvSpPr>
                <p:spPr>
                  <a:xfrm>
                    <a:off x="748670" y="1706353"/>
                    <a:ext cx="2076477" cy="492443"/>
                  </a:xfrm>
                  <a:prstGeom prst="rect">
                    <a:avLst/>
                  </a:prstGeom>
                  <a:noFill/>
                </p:spPr>
                <p:txBody>
                  <a:bodyPr wrap="square" rtlCol="0">
                    <a:spAutoFit/>
                  </a:bodyPr>
                  <a:lstStyle/>
                  <a:p>
                    <a:r>
                      <a:rPr lang="fr-FR" sz="1400" b="1" dirty="0" smtClean="0">
                        <a:latin typeface="Carlito" panose="020F0502020204030204" pitchFamily="34" charset="0"/>
                        <a:cs typeface="Carlito" panose="020F0502020204030204" pitchFamily="34" charset="0"/>
                      </a:rPr>
                      <a:t>BOURG SAINT MAURICE </a:t>
                    </a:r>
                    <a:r>
                      <a:rPr lang="fr-FR" sz="1200" dirty="0">
                        <a:latin typeface="Carlito" panose="020F0502020204030204" pitchFamily="34" charset="0"/>
                        <a:cs typeface="Carlito" panose="020F0502020204030204" pitchFamily="34" charset="0"/>
                      </a:rPr>
                      <a:t>06/21/2021</a:t>
                    </a:r>
                    <a:endParaRPr lang="fr-FR" sz="1200" i="1" dirty="0">
                      <a:latin typeface="Carlito" panose="020F0502020204030204" pitchFamily="34" charset="0"/>
                      <a:cs typeface="Carlito" panose="020F0502020204030204" pitchFamily="34" charset="0"/>
                    </a:endParaRPr>
                  </a:p>
                </p:txBody>
              </p:sp>
              <p:sp>
                <p:nvSpPr>
                  <p:cNvPr id="33" name="ZoneTexte 32"/>
                  <p:cNvSpPr txBox="1"/>
                  <p:nvPr/>
                </p:nvSpPr>
                <p:spPr>
                  <a:xfrm>
                    <a:off x="5524641" y="1693734"/>
                    <a:ext cx="1913836" cy="492443"/>
                  </a:xfrm>
                  <a:prstGeom prst="rect">
                    <a:avLst/>
                  </a:prstGeom>
                  <a:noFill/>
                </p:spPr>
                <p:txBody>
                  <a:bodyPr wrap="square" rtlCol="0">
                    <a:spAutoFit/>
                  </a:bodyPr>
                  <a:lstStyle/>
                  <a:p>
                    <a:pPr algn="r"/>
                    <a:r>
                      <a:rPr lang="fr-FR" sz="1400" b="1" dirty="0" smtClean="0">
                        <a:latin typeface="Carlito" panose="020F0502020204030204" pitchFamily="34" charset="0"/>
                        <a:cs typeface="Carlito" panose="020F0502020204030204" pitchFamily="34" charset="0"/>
                      </a:rPr>
                      <a:t>AIX LES BAINS</a:t>
                    </a:r>
                  </a:p>
                  <a:p>
                    <a:pPr algn="r"/>
                    <a:r>
                      <a:rPr lang="fr-FR" sz="1200" dirty="0" smtClean="0">
                        <a:latin typeface="Carlito" panose="020F0502020204030204" pitchFamily="34" charset="0"/>
                        <a:cs typeface="Carlito" panose="020F0502020204030204" pitchFamily="34" charset="0"/>
                      </a:rPr>
                      <a:t>07/02/2021</a:t>
                    </a:r>
                    <a:endParaRPr lang="fr-FR" sz="1200" dirty="0">
                      <a:latin typeface="Carlito" panose="020F0502020204030204" pitchFamily="34" charset="0"/>
                      <a:cs typeface="Carlito" panose="020F0502020204030204" pitchFamily="34" charset="0"/>
                    </a:endParaRPr>
                  </a:p>
                </p:txBody>
              </p:sp>
              <p:pic>
                <p:nvPicPr>
                  <p:cNvPr id="24" name="Image 23"/>
                  <p:cNvPicPr>
                    <a:picLocks noChangeAspect="1"/>
                  </p:cNvPicPr>
                  <p:nvPr/>
                </p:nvPicPr>
                <p:blipFill>
                  <a:blip r:embed="rId7"/>
                  <a:stretch>
                    <a:fillRect/>
                  </a:stretch>
                </p:blipFill>
                <p:spPr>
                  <a:xfrm>
                    <a:off x="6903517" y="2185201"/>
                    <a:ext cx="428625" cy="400050"/>
                  </a:xfrm>
                  <a:prstGeom prst="rect">
                    <a:avLst/>
                  </a:prstGeom>
                </p:spPr>
              </p:pic>
              <p:pic>
                <p:nvPicPr>
                  <p:cNvPr id="25" name="Image 24"/>
                  <p:cNvPicPr>
                    <a:picLocks noChangeAspect="1"/>
                  </p:cNvPicPr>
                  <p:nvPr/>
                </p:nvPicPr>
                <p:blipFill>
                  <a:blip r:embed="rId8"/>
                  <a:stretch>
                    <a:fillRect/>
                  </a:stretch>
                </p:blipFill>
                <p:spPr>
                  <a:xfrm>
                    <a:off x="822661" y="2183702"/>
                    <a:ext cx="438150" cy="419100"/>
                  </a:xfrm>
                  <a:prstGeom prst="rect">
                    <a:avLst/>
                  </a:prstGeom>
                </p:spPr>
              </p:pic>
              <p:cxnSp>
                <p:nvCxnSpPr>
                  <p:cNvPr id="40" name="Connecteur droit 39"/>
                  <p:cNvCxnSpPr/>
                  <p:nvPr/>
                </p:nvCxnSpPr>
                <p:spPr>
                  <a:xfrm>
                    <a:off x="1391099" y="4000500"/>
                    <a:ext cx="0" cy="590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e 46"/>
                  <p:cNvGrpSpPr/>
                  <p:nvPr/>
                </p:nvGrpSpPr>
                <p:grpSpPr>
                  <a:xfrm>
                    <a:off x="722549" y="3135221"/>
                    <a:ext cx="1349800" cy="858277"/>
                    <a:chOff x="1473525" y="2657076"/>
                    <a:chExt cx="1349800" cy="858277"/>
                  </a:xfrm>
                </p:grpSpPr>
                <p:pic>
                  <p:nvPicPr>
                    <p:cNvPr id="48" name="Picture 8" descr="Artist's Pub | Pub, Karaoke Bar, Restaurant à Versoi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6656" y="2657076"/>
                      <a:ext cx="397921" cy="397921"/>
                    </a:xfrm>
                    <a:prstGeom prst="rect">
                      <a:avLst/>
                    </a:prstGeom>
                    <a:noFill/>
                    <a:extLst>
                      <a:ext uri="{909E8E84-426E-40dd-AFC4-6F175D3DCCD1}">
                        <a14:hiddenFill xmlns:a14="http://schemas.microsoft.com/office/drawing/2010/main">
                          <a:solidFill>
                            <a:srgbClr val="FFFFFF"/>
                          </a:solidFill>
                        </a14:hiddenFill>
                      </a:ext>
                    </a:extLst>
                  </p:spPr>
                </p:pic>
                <p:sp>
                  <p:nvSpPr>
                    <p:cNvPr id="49" name="ZoneTexte 48"/>
                    <p:cNvSpPr txBox="1"/>
                    <p:nvPr/>
                  </p:nvSpPr>
                  <p:spPr>
                    <a:xfrm>
                      <a:off x="1473525" y="3053688"/>
                      <a:ext cx="1349800" cy="461665"/>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Total distance </a:t>
                      </a:r>
                    </a:p>
                    <a:p>
                      <a:pPr algn="ctr"/>
                      <a:r>
                        <a:rPr lang="fr-FR" sz="1200" i="1" dirty="0" smtClean="0">
                          <a:latin typeface="Carlito" panose="020F0502020204030204" pitchFamily="34" charset="0"/>
                          <a:cs typeface="Carlito" panose="020F0502020204030204" pitchFamily="34" charset="0"/>
                        </a:rPr>
                        <a:t>More </a:t>
                      </a:r>
                      <a:r>
                        <a:rPr lang="fr-FR" sz="1200" i="1" dirty="0" err="1" smtClean="0">
                          <a:latin typeface="Carlito" panose="020F0502020204030204" pitchFamily="34" charset="0"/>
                          <a:cs typeface="Carlito" panose="020F0502020204030204" pitchFamily="34" charset="0"/>
                        </a:rPr>
                        <a:t>than</a:t>
                      </a:r>
                      <a:r>
                        <a:rPr lang="fr-FR" sz="1200" i="1" dirty="0" smtClean="0">
                          <a:latin typeface="Carlito" panose="020F0502020204030204" pitchFamily="34" charset="0"/>
                          <a:cs typeface="Carlito" panose="020F0502020204030204" pitchFamily="34" charset="0"/>
                        </a:rPr>
                        <a:t> 400 </a:t>
                      </a:r>
                      <a:r>
                        <a:rPr lang="fr-FR" sz="1200" i="1" dirty="0">
                          <a:latin typeface="Carlito" panose="020F0502020204030204" pitchFamily="34" charset="0"/>
                          <a:cs typeface="Carlito" panose="020F0502020204030204" pitchFamily="34" charset="0"/>
                        </a:rPr>
                        <a:t>km</a:t>
                      </a:r>
                    </a:p>
                  </p:txBody>
                </p:sp>
              </p:grpSp>
              <p:cxnSp>
                <p:nvCxnSpPr>
                  <p:cNvPr id="50" name="Connecteur droit 49"/>
                  <p:cNvCxnSpPr/>
                  <p:nvPr/>
                </p:nvCxnSpPr>
                <p:spPr>
                  <a:xfrm>
                    <a:off x="3038368" y="3780256"/>
                    <a:ext cx="0" cy="590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2412780" y="3331111"/>
                    <a:ext cx="1259715" cy="461665"/>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65 teams</a:t>
                    </a:r>
                  </a:p>
                  <a:p>
                    <a:pPr algn="ctr"/>
                    <a:r>
                      <a:rPr lang="fr-FR" sz="1200" i="1" dirty="0" smtClean="0">
                        <a:latin typeface="Carlito" panose="020F0502020204030204" pitchFamily="34" charset="0"/>
                        <a:cs typeface="Carlito" panose="020F0502020204030204" pitchFamily="34" charset="0"/>
                      </a:rPr>
                      <a:t>20 </a:t>
                    </a:r>
                    <a:r>
                      <a:rPr lang="fr-FR" sz="1200" i="1" dirty="0" err="1" smtClean="0">
                        <a:latin typeface="Carlito" panose="020F0502020204030204" pitchFamily="34" charset="0"/>
                        <a:cs typeface="Carlito" panose="020F0502020204030204" pitchFamily="34" charset="0"/>
                      </a:rPr>
                      <a:t>nationalities</a:t>
                    </a:r>
                    <a:endParaRPr lang="fr-FR" sz="1200" i="1" dirty="0">
                      <a:latin typeface="Carlito" panose="020F0502020204030204" pitchFamily="34" charset="0"/>
                      <a:cs typeface="Carlito" panose="020F0502020204030204" pitchFamily="34" charset="0"/>
                    </a:endParaRPr>
                  </a:p>
                </p:txBody>
              </p:sp>
              <p:pic>
                <p:nvPicPr>
                  <p:cNvPr id="54" name="Imag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409" y="2964785"/>
                    <a:ext cx="418114" cy="377624"/>
                  </a:xfrm>
                  <a:prstGeom prst="rect">
                    <a:avLst/>
                  </a:prstGeom>
                </p:spPr>
              </p:pic>
              <p:pic>
                <p:nvPicPr>
                  <p:cNvPr id="55" name="Imag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00204" y="2068107"/>
                    <a:ext cx="399307" cy="399307"/>
                  </a:xfrm>
                  <a:prstGeom prst="rect">
                    <a:avLst/>
                  </a:prstGeom>
                </p:spPr>
              </p:pic>
              <p:sp>
                <p:nvSpPr>
                  <p:cNvPr id="59" name="ZoneTexte 58"/>
                  <p:cNvSpPr txBox="1"/>
                  <p:nvPr/>
                </p:nvSpPr>
                <p:spPr>
                  <a:xfrm>
                    <a:off x="3364088" y="2459048"/>
                    <a:ext cx="1259715" cy="461665"/>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Time</a:t>
                    </a:r>
                  </a:p>
                  <a:p>
                    <a:pPr algn="ctr"/>
                    <a:r>
                      <a:rPr lang="fr-FR" sz="1200" i="1" dirty="0" smtClean="0">
                        <a:latin typeface="Carlito" panose="020F0502020204030204" pitchFamily="34" charset="0"/>
                        <a:cs typeface="Carlito" panose="020F0502020204030204" pitchFamily="34" charset="0"/>
                      </a:rPr>
                      <a:t>96 to 144 </a:t>
                    </a:r>
                    <a:r>
                      <a:rPr lang="fr-FR" sz="1200" i="1" dirty="0" err="1" smtClean="0">
                        <a:latin typeface="Carlito" panose="020F0502020204030204" pitchFamily="34" charset="0"/>
                        <a:cs typeface="Carlito" panose="020F0502020204030204" pitchFamily="34" charset="0"/>
                      </a:rPr>
                      <a:t>hours</a:t>
                    </a:r>
                    <a:endParaRPr lang="fr-FR" sz="1200" i="1" dirty="0">
                      <a:latin typeface="Carlito" panose="020F0502020204030204" pitchFamily="34" charset="0"/>
                      <a:cs typeface="Carlito" panose="020F0502020204030204" pitchFamily="34" charset="0"/>
                    </a:endParaRPr>
                  </a:p>
                </p:txBody>
              </p:sp>
              <p:cxnSp>
                <p:nvCxnSpPr>
                  <p:cNvPr id="7193" name="Connecteur droit 7192"/>
                  <p:cNvCxnSpPr/>
                  <p:nvPr/>
                </p:nvCxnSpPr>
                <p:spPr>
                  <a:xfrm flipV="1">
                    <a:off x="3973748" y="2964785"/>
                    <a:ext cx="0" cy="815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Image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38429" y="2336126"/>
                    <a:ext cx="478770" cy="478770"/>
                  </a:xfrm>
                  <a:prstGeom prst="rect">
                    <a:avLst/>
                  </a:prstGeom>
                </p:spPr>
              </p:pic>
              <p:cxnSp>
                <p:nvCxnSpPr>
                  <p:cNvPr id="77" name="Connecteur droit 76"/>
                  <p:cNvCxnSpPr/>
                  <p:nvPr/>
                </p:nvCxnSpPr>
                <p:spPr>
                  <a:xfrm>
                    <a:off x="6385922" y="3603468"/>
                    <a:ext cx="0" cy="981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5158842" y="2772471"/>
                    <a:ext cx="2428804" cy="1015663"/>
                  </a:xfrm>
                  <a:prstGeom prst="rect">
                    <a:avLst/>
                  </a:prstGeom>
                  <a:noFill/>
                </p:spPr>
                <p:txBody>
                  <a:bodyPr wrap="square" rtlCol="0">
                    <a:spAutoFit/>
                  </a:bodyPr>
                  <a:lstStyle/>
                  <a:p>
                    <a:pPr algn="ctr"/>
                    <a:r>
                      <a:rPr lang="fr-FR" sz="1200" b="1" dirty="0" smtClean="0">
                        <a:solidFill>
                          <a:srgbClr val="CC0000"/>
                        </a:solidFill>
                        <a:latin typeface="Carlito" panose="020F0502020204030204" pitchFamily="34" charset="0"/>
                        <a:cs typeface="Carlito" panose="020F0502020204030204" pitchFamily="34" charset="0"/>
                      </a:rPr>
                      <a:t>Disciplines</a:t>
                    </a:r>
                  </a:p>
                  <a:p>
                    <a:pPr algn="ctr"/>
                    <a:r>
                      <a:rPr lang="fr-FR" sz="1200" i="1" dirty="0">
                        <a:latin typeface="Carlito" panose="020F0502020204030204" pitchFamily="34" charset="0"/>
                        <a:cs typeface="Carlito" panose="020F0502020204030204" pitchFamily="34" charset="0"/>
                      </a:rPr>
                      <a:t>high </a:t>
                    </a:r>
                    <a:r>
                      <a:rPr lang="fr-FR" sz="1200" i="1" dirty="0" err="1">
                        <a:latin typeface="Carlito" panose="020F0502020204030204" pitchFamily="34" charset="0"/>
                        <a:cs typeface="Carlito" panose="020F0502020204030204" pitchFamily="34" charset="0"/>
                      </a:rPr>
                      <a:t>mountain</a:t>
                    </a:r>
                    <a:r>
                      <a:rPr lang="fr-FR" sz="1200" i="1" dirty="0">
                        <a:latin typeface="Carlito" panose="020F0502020204030204" pitchFamily="34" charset="0"/>
                        <a:cs typeface="Carlito" panose="020F0502020204030204" pitchFamily="34" charset="0"/>
                      </a:rPr>
                      <a:t>, trek, MTB, </a:t>
                    </a:r>
                    <a:endParaRPr lang="fr-FR" sz="1200" i="1" dirty="0" smtClean="0">
                      <a:latin typeface="Carlito" panose="020F0502020204030204" pitchFamily="34" charset="0"/>
                      <a:cs typeface="Carlito" panose="020F0502020204030204" pitchFamily="34" charset="0"/>
                    </a:endParaRPr>
                  </a:p>
                  <a:p>
                    <a:pPr algn="ctr"/>
                    <a:r>
                      <a:rPr lang="fr-FR" sz="1200" i="1" dirty="0" err="1" smtClean="0">
                        <a:latin typeface="Carlito" panose="020F0502020204030204" pitchFamily="34" charset="0"/>
                        <a:cs typeface="Carlito" panose="020F0502020204030204" pitchFamily="34" charset="0"/>
                      </a:rPr>
                      <a:t>packraft</a:t>
                    </a:r>
                    <a:r>
                      <a:rPr lang="fr-FR" sz="1200" i="1" dirty="0">
                        <a:latin typeface="Carlito" panose="020F0502020204030204" pitchFamily="34" charset="0"/>
                        <a:cs typeface="Carlito" panose="020F0502020204030204" pitchFamily="34" charset="0"/>
                      </a:rPr>
                      <a:t>, kayak, </a:t>
                    </a:r>
                  </a:p>
                  <a:p>
                    <a:pPr algn="ctr"/>
                    <a:r>
                      <a:rPr lang="fr-FR" sz="1200" i="1" dirty="0">
                        <a:latin typeface="Carlito" panose="020F0502020204030204" pitchFamily="34" charset="0"/>
                        <a:cs typeface="Carlito" panose="020F0502020204030204" pitchFamily="34" charset="0"/>
                      </a:rPr>
                      <a:t>canyoning, </a:t>
                    </a:r>
                    <a:r>
                      <a:rPr lang="fr-FR" sz="1200" i="1" dirty="0" err="1">
                        <a:latin typeface="Carlito" panose="020F0502020204030204" pitchFamily="34" charset="0"/>
                        <a:cs typeface="Carlito" panose="020F0502020204030204" pitchFamily="34" charset="0"/>
                      </a:rPr>
                      <a:t>caving</a:t>
                    </a:r>
                    <a:r>
                      <a:rPr lang="fr-FR" sz="1200" i="1" dirty="0">
                        <a:latin typeface="Carlito" panose="020F0502020204030204" pitchFamily="34" charset="0"/>
                        <a:cs typeface="Carlito" panose="020F0502020204030204" pitchFamily="34" charset="0"/>
                      </a:rPr>
                      <a:t>, </a:t>
                    </a:r>
                    <a:r>
                      <a:rPr lang="fr-FR" sz="1200" i="1" dirty="0" err="1">
                        <a:latin typeface="Carlito" panose="020F0502020204030204" pitchFamily="34" charset="0"/>
                        <a:cs typeface="Carlito" panose="020F0502020204030204" pitchFamily="34" charset="0"/>
                      </a:rPr>
                      <a:t>ropes</a:t>
                    </a:r>
                    <a:endParaRPr lang="fr-FR" sz="1200" i="1" dirty="0">
                      <a:latin typeface="Carlito" panose="020F0502020204030204" pitchFamily="34" charset="0"/>
                      <a:cs typeface="Carlito" panose="020F0502020204030204" pitchFamily="34" charset="0"/>
                    </a:endParaRPr>
                  </a:p>
                  <a:p>
                    <a:pPr algn="ctr"/>
                    <a:endParaRPr lang="fr-FR" sz="1200" i="1" dirty="0">
                      <a:latin typeface="Carlito" panose="020F0502020204030204" pitchFamily="34" charset="0"/>
                      <a:cs typeface="Carlito" panose="020F0502020204030204" pitchFamily="34" charset="0"/>
                    </a:endParaRPr>
                  </a:p>
                </p:txBody>
              </p:sp>
              <p:pic>
                <p:nvPicPr>
                  <p:cNvPr id="7194" name="Picture 6" descr="Swiss Canyon Ultra Trail 111K - Swiss Canyon Tra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91790" y="3059120"/>
                    <a:ext cx="609039" cy="609039"/>
                  </a:xfrm>
                  <a:prstGeom prst="rect">
                    <a:avLst/>
                  </a:prstGeom>
                  <a:noFill/>
                  <a:extLst>
                    <a:ext uri="{909E8E84-426E-40dd-AFC4-6F175D3DCCD1}">
                      <a14:hiddenFill xmlns:a14="http://schemas.microsoft.com/office/drawing/2010/main">
                        <a:solidFill>
                          <a:srgbClr val="FFFFFF"/>
                        </a:solidFill>
                      </a14:hiddenFill>
                    </a:ext>
                  </a:extLst>
                </p:spPr>
              </p:pic>
              <p:sp>
                <p:nvSpPr>
                  <p:cNvPr id="81" name="ZoneTexte 80"/>
                  <p:cNvSpPr txBox="1"/>
                  <p:nvPr/>
                </p:nvSpPr>
                <p:spPr>
                  <a:xfrm>
                    <a:off x="4019234" y="3621307"/>
                    <a:ext cx="1732562" cy="461665"/>
                  </a:xfrm>
                  <a:prstGeom prst="rect">
                    <a:avLst/>
                  </a:prstGeom>
                  <a:noFill/>
                </p:spPr>
                <p:txBody>
                  <a:bodyPr wrap="square" rtlCol="0">
                    <a:spAutoFit/>
                  </a:bodyPr>
                  <a:lstStyle/>
                  <a:p>
                    <a:pPr algn="ctr"/>
                    <a:r>
                      <a:rPr lang="fr-FR" sz="1200" b="1" dirty="0" err="1" smtClean="0">
                        <a:solidFill>
                          <a:srgbClr val="CC0000"/>
                        </a:solidFill>
                        <a:latin typeface="Carlito" panose="020F0502020204030204" pitchFamily="34" charset="0"/>
                        <a:cs typeface="Carlito" panose="020F0502020204030204" pitchFamily="34" charset="0"/>
                      </a:rPr>
                      <a:t>Elevation</a:t>
                    </a:r>
                    <a:endParaRPr lang="fr-FR" sz="1200" b="1" dirty="0" smtClean="0">
                      <a:solidFill>
                        <a:srgbClr val="CC0000"/>
                      </a:solidFill>
                      <a:latin typeface="Carlito" panose="020F0502020204030204" pitchFamily="34" charset="0"/>
                      <a:cs typeface="Carlito" panose="020F0502020204030204" pitchFamily="34" charset="0"/>
                    </a:endParaRPr>
                  </a:p>
                  <a:p>
                    <a:pPr algn="ctr"/>
                    <a:r>
                      <a:rPr lang="fr-FR" sz="1200" i="1" dirty="0" smtClean="0">
                        <a:latin typeface="Carlito" panose="020F0502020204030204" pitchFamily="34" charset="0"/>
                        <a:cs typeface="Carlito" panose="020F0502020204030204" pitchFamily="34" charset="0"/>
                      </a:rPr>
                      <a:t>+ 15 000 m </a:t>
                    </a:r>
                    <a:r>
                      <a:rPr lang="fr-FR" sz="1200" i="1" dirty="0" err="1">
                        <a:latin typeface="Carlito" panose="020F0502020204030204" pitchFamily="34" charset="0"/>
                        <a:cs typeface="Carlito" panose="020F0502020204030204" pitchFamily="34" charset="0"/>
                      </a:rPr>
                      <a:t>accumulated</a:t>
                    </a:r>
                    <a:endParaRPr lang="fr-FR" sz="1200" i="1" dirty="0">
                      <a:latin typeface="Carlito" panose="020F0502020204030204" pitchFamily="34" charset="0"/>
                      <a:cs typeface="Carlito" panose="020F0502020204030204" pitchFamily="34" charset="0"/>
                    </a:endParaRPr>
                  </a:p>
                </p:txBody>
              </p:sp>
              <p:cxnSp>
                <p:nvCxnSpPr>
                  <p:cNvPr id="82" name="Connecteur droit 81"/>
                  <p:cNvCxnSpPr/>
                  <p:nvPr/>
                </p:nvCxnSpPr>
                <p:spPr>
                  <a:xfrm>
                    <a:off x="4752975" y="4114800"/>
                    <a:ext cx="449" cy="26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1154305" y="5683165"/>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55</a:t>
                    </a:r>
                    <a:endParaRPr lang="fr-FR" sz="1100" b="1" dirty="0">
                      <a:solidFill>
                        <a:srgbClr val="CC0000"/>
                      </a:solidFill>
                      <a:latin typeface="Carlito" panose="020F0502020204030204" pitchFamily="34" charset="0"/>
                      <a:cs typeface="Carlito" panose="020F0502020204030204" pitchFamily="34" charset="0"/>
                    </a:endParaRPr>
                  </a:p>
                </p:txBody>
              </p:sp>
              <p:sp>
                <p:nvSpPr>
                  <p:cNvPr id="42" name="ZoneTexte 41"/>
                  <p:cNvSpPr txBox="1"/>
                  <p:nvPr/>
                </p:nvSpPr>
                <p:spPr>
                  <a:xfrm>
                    <a:off x="2795494" y="5687474"/>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120</a:t>
                    </a:r>
                    <a:endParaRPr lang="fr-FR" sz="1100" b="1" dirty="0">
                      <a:solidFill>
                        <a:srgbClr val="CC0000"/>
                      </a:solidFill>
                      <a:latin typeface="Carlito" panose="020F0502020204030204" pitchFamily="34" charset="0"/>
                      <a:cs typeface="Carlito" panose="020F0502020204030204" pitchFamily="34" charset="0"/>
                    </a:endParaRPr>
                  </a:p>
                </p:txBody>
              </p:sp>
              <p:sp>
                <p:nvSpPr>
                  <p:cNvPr id="43" name="ZoneTexte 42"/>
                  <p:cNvSpPr txBox="1"/>
                  <p:nvPr/>
                </p:nvSpPr>
                <p:spPr>
                  <a:xfrm>
                    <a:off x="3752549" y="5687450"/>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205</a:t>
                    </a:r>
                    <a:endParaRPr lang="fr-FR" sz="1100" b="1" dirty="0">
                      <a:solidFill>
                        <a:srgbClr val="CC0000"/>
                      </a:solidFill>
                      <a:latin typeface="Carlito" panose="020F0502020204030204" pitchFamily="34" charset="0"/>
                      <a:cs typeface="Carlito" panose="020F0502020204030204" pitchFamily="34" charset="0"/>
                    </a:endParaRPr>
                  </a:p>
                </p:txBody>
              </p:sp>
              <p:sp>
                <p:nvSpPr>
                  <p:cNvPr id="44" name="ZoneTexte 43"/>
                  <p:cNvSpPr txBox="1"/>
                  <p:nvPr/>
                </p:nvSpPr>
                <p:spPr>
                  <a:xfrm>
                    <a:off x="4520678" y="5691874"/>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255</a:t>
                    </a:r>
                    <a:endParaRPr lang="fr-FR" sz="1100" b="1" dirty="0">
                      <a:solidFill>
                        <a:srgbClr val="CC0000"/>
                      </a:solidFill>
                      <a:latin typeface="Carlito" panose="020F0502020204030204" pitchFamily="34" charset="0"/>
                      <a:cs typeface="Carlito" panose="020F0502020204030204" pitchFamily="34" charset="0"/>
                    </a:endParaRPr>
                  </a:p>
                </p:txBody>
              </p:sp>
              <p:sp>
                <p:nvSpPr>
                  <p:cNvPr id="45" name="ZoneTexte 44"/>
                  <p:cNvSpPr txBox="1"/>
                  <p:nvPr/>
                </p:nvSpPr>
                <p:spPr>
                  <a:xfrm>
                    <a:off x="6155839" y="5691874"/>
                    <a:ext cx="485747" cy="261610"/>
                  </a:xfrm>
                  <a:prstGeom prst="rect">
                    <a:avLst/>
                  </a:prstGeom>
                  <a:noFill/>
                </p:spPr>
                <p:txBody>
                  <a:bodyPr wrap="square" rtlCol="0">
                    <a:spAutoFit/>
                  </a:bodyPr>
                  <a:lstStyle/>
                  <a:p>
                    <a:pPr algn="ctr"/>
                    <a:r>
                      <a:rPr lang="fr-FR" sz="1100" b="1" dirty="0" smtClean="0">
                        <a:solidFill>
                          <a:srgbClr val="CC0000"/>
                        </a:solidFill>
                        <a:latin typeface="Carlito" panose="020F0502020204030204" pitchFamily="34" charset="0"/>
                        <a:cs typeface="Carlito" panose="020F0502020204030204" pitchFamily="34" charset="0"/>
                      </a:rPr>
                      <a:t>375</a:t>
                    </a:r>
                    <a:endParaRPr lang="fr-FR" sz="1100" b="1" dirty="0">
                      <a:solidFill>
                        <a:srgbClr val="CC0000"/>
                      </a:solidFill>
                      <a:latin typeface="Carlito" panose="020F0502020204030204" pitchFamily="34" charset="0"/>
                      <a:cs typeface="Carlito" panose="020F0502020204030204" pitchFamily="34" charset="0"/>
                    </a:endParaRPr>
                  </a:p>
                </p:txBody>
              </p:sp>
              <p:cxnSp>
                <p:nvCxnSpPr>
                  <p:cNvPr id="16" name="Connecteur droit 15"/>
                  <p:cNvCxnSpPr/>
                  <p:nvPr/>
                </p:nvCxnSpPr>
                <p:spPr>
                  <a:xfrm flipH="1" flipV="1">
                    <a:off x="1397449" y="4701150"/>
                    <a:ext cx="6080" cy="994715"/>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H="1" flipV="1">
                    <a:off x="3038181" y="4502683"/>
                    <a:ext cx="3040" cy="1202238"/>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flipV="1">
                    <a:off x="3969167" y="3973899"/>
                    <a:ext cx="4582" cy="1725227"/>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flipH="1" flipV="1">
                    <a:off x="6392579" y="4694549"/>
                    <a:ext cx="6080" cy="994715"/>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flipH="1" flipV="1">
                    <a:off x="4754886" y="4521733"/>
                    <a:ext cx="8666" cy="1180482"/>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e 13"/>
                  <p:cNvGrpSpPr/>
                  <p:nvPr/>
                </p:nvGrpSpPr>
                <p:grpSpPr>
                  <a:xfrm>
                    <a:off x="3504112" y="6267839"/>
                    <a:ext cx="1210330" cy="177918"/>
                    <a:chOff x="3405255" y="6116913"/>
                    <a:chExt cx="1210330" cy="177918"/>
                  </a:xfrm>
                </p:grpSpPr>
                <p:sp>
                  <p:nvSpPr>
                    <p:cNvPr id="2" name="Rectangle à coins arrondis 1"/>
                    <p:cNvSpPr/>
                    <p:nvPr/>
                  </p:nvSpPr>
                  <p:spPr>
                    <a:xfrm>
                      <a:off x="3405255" y="6116913"/>
                      <a:ext cx="1210330" cy="177918"/>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8998" y="6146212"/>
                      <a:ext cx="682845" cy="127706"/>
                    </a:xfrm>
                    <a:prstGeom prst="rect">
                      <a:avLst/>
                    </a:prstGeom>
                  </p:spPr>
                </p:pic>
              </p:grpSp>
              <p:cxnSp>
                <p:nvCxnSpPr>
                  <p:cNvPr id="62" name="Connecteur droit 61"/>
                  <p:cNvCxnSpPr/>
                  <p:nvPr/>
                </p:nvCxnSpPr>
                <p:spPr>
                  <a:xfrm>
                    <a:off x="4843374" y="6361670"/>
                    <a:ext cx="26703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3" name="Imag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84720" y="61313"/>
                <a:ext cx="317820" cy="306684"/>
              </a:xfrm>
              <a:prstGeom prst="rect">
                <a:avLst/>
              </a:prstGeom>
              <a:effectLst/>
            </p:spPr>
          </p:pic>
        </p:grpSp>
      </p:grpSp>
    </p:spTree>
    <p:extLst>
      <p:ext uri="{BB962C8B-B14F-4D97-AF65-F5344CB8AC3E}">
        <p14:creationId xmlns:p14="http://schemas.microsoft.com/office/powerpoint/2010/main" val="20172059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4349"/>
            <a:ext cx="12192000" cy="6853651"/>
            <a:chOff x="0" y="0"/>
            <a:chExt cx="12192000" cy="6853651"/>
          </a:xfrm>
        </p:grpSpPr>
        <p:pic>
          <p:nvPicPr>
            <p:cNvPr id="2" name="Image 1"/>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t="8292" b="7954"/>
            <a:stretch/>
          </p:blipFill>
          <p:spPr>
            <a:xfrm>
              <a:off x="0" y="1"/>
              <a:ext cx="12192000" cy="6800850"/>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49479"/>
              <a:ext cx="5444334"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noFill/>
                  </a:ln>
                  <a:solidFill>
                    <a:schemeClr val="bg1"/>
                  </a:solidFill>
                  <a:latin typeface="Impact" panose="020B0806030902050204" pitchFamily="34" charset="0"/>
                </a:rPr>
                <a:t>4. </a:t>
              </a:r>
              <a:r>
                <a:rPr lang="fr-FR" sz="11400" dirty="0">
                  <a:ln w="12700">
                    <a:noFill/>
                  </a:ln>
                  <a:solidFill>
                    <a:schemeClr val="bg1"/>
                  </a:solidFill>
                  <a:latin typeface="Impact" panose="020B0806030902050204" pitchFamily="34" charset="0"/>
                </a:rPr>
                <a:t>OUR SPONSORSHIP OFFER</a:t>
              </a:r>
            </a:p>
            <a:p>
              <a:pPr algn="l"/>
              <a:r>
                <a:rPr lang="fr-FR" sz="5500" dirty="0" smtClean="0">
                  <a:ln>
                    <a:solidFill>
                      <a:schemeClr val="bg1"/>
                    </a:solidFill>
                  </a:ln>
                  <a:solidFill>
                    <a:srgbClr val="CC0000"/>
                  </a:solidFill>
                  <a:latin typeface="Impact" panose="020B0806030902050204" pitchFamily="34" charset="0"/>
                </a:rPr>
                <a:t>NOM EQUIPE</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1666603" y="6018711"/>
              <a:ext cx="2877640" cy="7892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768" y="2015761"/>
              <a:ext cx="2832463" cy="2832463"/>
            </a:xfrm>
            <a:prstGeom prst="rect">
              <a:avLst/>
            </a:prstGeom>
            <a:effectLst>
              <a:glow rad="139700">
                <a:schemeClr val="accent3">
                  <a:satMod val="175000"/>
                  <a:alpha val="40000"/>
                </a:schemeClr>
              </a:glow>
              <a:outerShdw blurRad="50800" dist="38100" dir="8100000" sx="101000" sy="101000" algn="tr" rotWithShape="0">
                <a:prstClr val="black">
                  <a:alpha val="40000"/>
                </a:prstClr>
              </a:outerShdw>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1406" y="62486"/>
              <a:ext cx="317820" cy="306684"/>
            </a:xfrm>
            <a:prstGeom prst="rect">
              <a:avLst/>
            </a:prstGeom>
            <a:effectLst/>
          </p:spPr>
        </p:pic>
      </p:grpSp>
    </p:spTree>
    <p:extLst>
      <p:ext uri="{BB962C8B-B14F-4D97-AF65-F5344CB8AC3E}">
        <p14:creationId xmlns:p14="http://schemas.microsoft.com/office/powerpoint/2010/main" val="19860497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8259" y="-2981"/>
            <a:ext cx="12167089" cy="6860981"/>
            <a:chOff x="-78259" y="-2981"/>
            <a:chExt cx="12167089" cy="6860981"/>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32251" r="26516"/>
            <a:stretch/>
          </p:blipFill>
          <p:spPr>
            <a:xfrm>
              <a:off x="-76199" y="0"/>
              <a:ext cx="4248149" cy="6858000"/>
            </a:xfrm>
            <a:prstGeom prst="rect">
              <a:avLst/>
            </a:prstGeom>
          </p:spPr>
        </p:pic>
        <p:sp>
          <p:nvSpPr>
            <p:cNvPr id="5" name="Triangle rectangle 4"/>
            <p:cNvSpPr/>
            <p:nvPr/>
          </p:nvSpPr>
          <p:spPr>
            <a:xfrm>
              <a:off x="-78259" y="3253947"/>
              <a:ext cx="977562" cy="360405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rot="10800000">
              <a:off x="2279307" y="-2981"/>
              <a:ext cx="1894703" cy="68579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87118"/>
            <a:stretch/>
          </p:blipFill>
          <p:spPr>
            <a:xfrm>
              <a:off x="63677" y="6319483"/>
              <a:ext cx="610301" cy="394355"/>
            </a:xfrm>
            <a:prstGeom prst="rect">
              <a:avLst/>
            </a:prstGeom>
          </p:spPr>
        </p:pic>
        <p:sp>
          <p:nvSpPr>
            <p:cNvPr id="8" name="ZoneTexte 7"/>
            <p:cNvSpPr txBox="1"/>
            <p:nvPr/>
          </p:nvSpPr>
          <p:spPr>
            <a:xfrm>
              <a:off x="2700887" y="415743"/>
              <a:ext cx="5625933" cy="584775"/>
            </a:xfrm>
            <a:prstGeom prst="rect">
              <a:avLst/>
            </a:prstGeom>
            <a:noFill/>
          </p:spPr>
          <p:txBody>
            <a:bodyPr wrap="square" rtlCol="0">
              <a:spAutoFit/>
            </a:bodyPr>
            <a:lstStyle/>
            <a:p>
              <a:r>
                <a:rPr lang="fr-FR" sz="3200" dirty="0">
                  <a:solidFill>
                    <a:srgbClr val="CC0000"/>
                  </a:solidFill>
                  <a:latin typeface="Impact" panose="020B0806030902050204" pitchFamily="34" charset="0"/>
                </a:rPr>
                <a:t>OUR SPONSORSHIP OFFER</a:t>
              </a:r>
            </a:p>
          </p:txBody>
        </p:sp>
        <p:sp>
          <p:nvSpPr>
            <p:cNvPr id="9" name="Rectangle 8"/>
            <p:cNvSpPr/>
            <p:nvPr/>
          </p:nvSpPr>
          <p:spPr>
            <a:xfrm flipV="1">
              <a:off x="2710248" y="1012466"/>
              <a:ext cx="5378795"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8188667" y="296895"/>
              <a:ext cx="3718557" cy="996010"/>
            </a:xfrm>
            <a:prstGeom prst="rect">
              <a:avLst/>
            </a:prstGeom>
          </p:spPr>
        </p:pic>
        <p:pic>
          <p:nvPicPr>
            <p:cNvPr id="13314" name="Picture 2" descr="Blank Tshirt Template PNG for Design - HD Wallpapers | Wallpapers Download  | High Resolution Wallpapers | Shirt template, T shirt design template,  Blank t shir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16" y="1335269"/>
              <a:ext cx="3627514" cy="2040477"/>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3002178" y="1642712"/>
              <a:ext cx="5625933" cy="400110"/>
            </a:xfrm>
            <a:prstGeom prst="rect">
              <a:avLst/>
            </a:prstGeom>
            <a:noFill/>
          </p:spPr>
          <p:txBody>
            <a:bodyPr wrap="square" rtlCol="0">
              <a:spAutoFit/>
            </a:bodyPr>
            <a:lstStyle/>
            <a:p>
              <a:r>
                <a:rPr lang="fr-FR" sz="2000" dirty="0" smtClean="0">
                  <a:latin typeface="Impact" panose="020B0806030902050204" pitchFamily="34" charset="0"/>
                </a:rPr>
                <a:t>TEXTILE</a:t>
              </a:r>
              <a:endParaRPr lang="fr-FR" sz="2000" dirty="0">
                <a:latin typeface="Impact" panose="020B0806030902050204" pitchFamily="34" charset="0"/>
              </a:endParaRPr>
            </a:p>
          </p:txBody>
        </p:sp>
        <p:sp>
          <p:nvSpPr>
            <p:cNvPr id="13" name="Rectangle 12"/>
            <p:cNvSpPr/>
            <p:nvPr/>
          </p:nvSpPr>
          <p:spPr>
            <a:xfrm rot="10800000" flipV="1">
              <a:off x="3037843" y="2021453"/>
              <a:ext cx="1192614"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3467231" y="2382307"/>
              <a:ext cx="4695826" cy="1384995"/>
            </a:xfrm>
            <a:prstGeom prst="rect">
              <a:avLst/>
            </a:prstGeom>
            <a:noFill/>
          </p:spPr>
          <p:txBody>
            <a:bodyPr wrap="square" rtlCol="0">
              <a:spAutoFit/>
            </a:bodyPr>
            <a:lstStyle/>
            <a:p>
              <a:r>
                <a:rPr lang="en-US" sz="1200" b="1" dirty="0" smtClean="0">
                  <a:latin typeface="Carlito" panose="020F0502020204030204" pitchFamily="34" charset="0"/>
                  <a:cs typeface="Carlito" panose="020F0502020204030204" pitchFamily="34" charset="0"/>
                </a:rPr>
                <a:t>your </a:t>
              </a:r>
              <a:r>
                <a:rPr lang="en-US" sz="1200" b="1" dirty="0">
                  <a:latin typeface="Carlito" panose="020F0502020204030204" pitchFamily="34" charset="0"/>
                  <a:cs typeface="Carlito" panose="020F0502020204030204" pitchFamily="34" charset="0"/>
                </a:rPr>
                <a:t>explanations and prices here</a:t>
              </a:r>
              <a:r>
                <a:rPr lang="fr-FR" sz="1200" b="1" dirty="0" smtClean="0">
                  <a:latin typeface="Carlito" panose="020F0502020204030204" pitchFamily="34" charset="0"/>
                  <a:cs typeface="Carlito" panose="020F0502020204030204" pitchFamily="34" charset="0"/>
                </a:rPr>
                <a:t>…</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Jlkshusomhipj^ùmjk^ùmoqkzo^kioejiehnfuioehnvsiphjnsiphjniô^xiiieeee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pic>
          <p:nvPicPr>
            <p:cNvPr id="13316" name="Picture 4" descr="Paprika Patterns Ruby joggers Downloadable Patter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746" b="57475"/>
            <a:stretch/>
          </p:blipFill>
          <p:spPr bwMode="auto">
            <a:xfrm>
              <a:off x="8629713" y="3213567"/>
              <a:ext cx="3290720" cy="18144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prika Patterns Ruby joggers Downloadable Patter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0134" b="4690"/>
            <a:stretch/>
          </p:blipFill>
          <p:spPr bwMode="auto">
            <a:xfrm>
              <a:off x="8758500" y="4800790"/>
              <a:ext cx="3033146" cy="205422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4089188" y="4235022"/>
              <a:ext cx="4695826" cy="1384995"/>
            </a:xfrm>
            <a:prstGeom prst="rect">
              <a:avLst/>
            </a:prstGeom>
            <a:noFill/>
          </p:spPr>
          <p:txBody>
            <a:bodyPr wrap="square" rtlCol="0">
              <a:spAutoFit/>
            </a:bodyPr>
            <a:lstStyle/>
            <a:p>
              <a:r>
                <a:rPr lang="fr-FR" sz="1200" b="1" dirty="0" err="1" smtClean="0">
                  <a:latin typeface="Carlito" panose="020F0502020204030204" pitchFamily="34" charset="0"/>
                  <a:cs typeface="Carlito" panose="020F0502020204030204" pitchFamily="34" charset="0"/>
                </a:rPr>
                <a:t>other</a:t>
              </a:r>
              <a:r>
                <a:rPr lang="fr-FR" sz="1200" b="1" dirty="0" smtClean="0">
                  <a:latin typeface="Carlito" panose="020F0502020204030204" pitchFamily="34" charset="0"/>
                  <a:cs typeface="Carlito" panose="020F0502020204030204" pitchFamily="34" charset="0"/>
                </a:rPr>
                <a:t> </a:t>
              </a:r>
              <a:r>
                <a:rPr lang="fr-FR" sz="1200" b="1" dirty="0" err="1" smtClean="0">
                  <a:latin typeface="Carlito" panose="020F0502020204030204" pitchFamily="34" charset="0"/>
                  <a:cs typeface="Carlito" panose="020F0502020204030204" pitchFamily="34" charset="0"/>
                </a:rPr>
                <a:t>explanations</a:t>
              </a:r>
              <a:r>
                <a:rPr lang="fr-FR" sz="1200" b="1" dirty="0" smtClean="0">
                  <a:latin typeface="Carlito" panose="020F0502020204030204" pitchFamily="34" charset="0"/>
                  <a:cs typeface="Carlito" panose="020F0502020204030204" pitchFamily="34" charset="0"/>
                </a:rPr>
                <a:t> </a:t>
              </a:r>
              <a:r>
                <a:rPr lang="fr-FR" sz="1200" b="1" dirty="0" err="1" smtClean="0">
                  <a:latin typeface="Carlito" panose="020F0502020204030204" pitchFamily="34" charset="0"/>
                  <a:cs typeface="Carlito" panose="020F0502020204030204" pitchFamily="34" charset="0"/>
                </a:rPr>
                <a:t>here</a:t>
              </a:r>
              <a:r>
                <a:rPr lang="fr-FR" sz="1200" b="1" dirty="0" smtClean="0">
                  <a:latin typeface="Carlito" panose="020F0502020204030204" pitchFamily="34" charset="0"/>
                  <a:cs typeface="Carlito" panose="020F0502020204030204" pitchFamily="34" charset="0"/>
                </a:rPr>
                <a:t> …</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Jlkshusomhipj^ùmjk^ùmoqkzo^kioejiehnfuioehnvsiphjnsiphjniô^xiiieeee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1674" y="109059"/>
              <a:ext cx="317820" cy="306684"/>
            </a:xfrm>
            <a:prstGeom prst="rect">
              <a:avLst/>
            </a:prstGeom>
            <a:effectLst/>
          </p:spPr>
        </p:pic>
      </p:grpSp>
      <p:pic>
        <p:nvPicPr>
          <p:cNvPr id="18" name="Image 17"/>
          <p:cNvPicPr>
            <a:picLocks noChangeAspect="1"/>
          </p:cNvPicPr>
          <p:nvPr/>
        </p:nvPicPr>
        <p:blipFill rotWithShape="1">
          <a:blip r:embed="rId8" cstate="print">
            <a:extLst>
              <a:ext uri="{28A0092B-C50C-407E-A947-70E740481C1C}">
                <a14:useLocalDpi xmlns:a14="http://schemas.microsoft.com/office/drawing/2010/main" val="0"/>
              </a:ext>
            </a:extLst>
          </a:blip>
          <a:srcRect l="87118"/>
          <a:stretch/>
        </p:blipFill>
        <p:spPr>
          <a:xfrm>
            <a:off x="10690002" y="1686341"/>
            <a:ext cx="578771" cy="373981"/>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2618" y="1873332"/>
            <a:ext cx="198716" cy="198716"/>
          </a:xfrm>
          <a:prstGeom prst="rect">
            <a:avLst/>
          </a:prstGeom>
          <a:effectLst/>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6254" y="3667944"/>
            <a:ext cx="198716" cy="198716"/>
          </a:xfrm>
          <a:prstGeom prst="rect">
            <a:avLst/>
          </a:prstGeom>
          <a:effectLst/>
        </p:spPr>
      </p:pic>
      <p:pic>
        <p:nvPicPr>
          <p:cNvPr id="21" name="Imag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5612" y="5296358"/>
            <a:ext cx="198716" cy="198716"/>
          </a:xfrm>
          <a:prstGeom prst="rect">
            <a:avLst/>
          </a:prstGeom>
          <a:effectLst/>
        </p:spPr>
      </p:pic>
      <p:pic>
        <p:nvPicPr>
          <p:cNvPr id="22" name="Image 21"/>
          <p:cNvPicPr>
            <a:picLocks noChangeAspect="1"/>
          </p:cNvPicPr>
          <p:nvPr/>
        </p:nvPicPr>
        <p:blipFill rotWithShape="1">
          <a:blip r:embed="rId10" cstate="print">
            <a:extLst>
              <a:ext uri="{28A0092B-C50C-407E-A947-70E740481C1C}">
                <a14:useLocalDpi xmlns:a14="http://schemas.microsoft.com/office/drawing/2010/main" val="0"/>
              </a:ext>
            </a:extLst>
          </a:blip>
          <a:srcRect l="87118"/>
          <a:stretch/>
        </p:blipFill>
        <p:spPr>
          <a:xfrm rot="16200000">
            <a:off x="10849244" y="5365930"/>
            <a:ext cx="399630" cy="258227"/>
          </a:xfrm>
          <a:prstGeom prst="rect">
            <a:avLst/>
          </a:prstGeom>
        </p:spPr>
      </p:pic>
    </p:spTree>
    <p:extLst>
      <p:ext uri="{BB962C8B-B14F-4D97-AF65-F5344CB8AC3E}">
        <p14:creationId xmlns:p14="http://schemas.microsoft.com/office/powerpoint/2010/main" val="9541468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p:cNvSpPr txBox="1">
            <a:spLocks/>
          </p:cNvSpPr>
          <p:nvPr/>
        </p:nvSpPr>
        <p:spPr>
          <a:xfrm>
            <a:off x="4649441" y="5909713"/>
            <a:ext cx="4594128" cy="531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smtClean="0">
                <a:solidFill>
                  <a:srgbClr val="CC0000"/>
                </a:solidFill>
                <a:latin typeface="Impact" panose="020B0806030902050204" pitchFamily="34" charset="0"/>
              </a:rPr>
              <a:t>Team Name</a:t>
            </a:r>
            <a:endParaRPr lang="fr-FR" sz="3200" dirty="0">
              <a:solidFill>
                <a:srgbClr val="CC0000"/>
              </a:solidFill>
              <a:latin typeface="Impact" panose="020B0806030902050204" pitchFamily="34" charset="0"/>
            </a:endParaRPr>
          </a:p>
        </p:txBody>
      </p:sp>
      <p:grpSp>
        <p:nvGrpSpPr>
          <p:cNvPr id="3" name="Groupe 2"/>
          <p:cNvGrpSpPr/>
          <p:nvPr/>
        </p:nvGrpSpPr>
        <p:grpSpPr>
          <a:xfrm>
            <a:off x="-30503" y="536"/>
            <a:ext cx="12253003" cy="6857465"/>
            <a:chOff x="-30503" y="536"/>
            <a:chExt cx="12253003" cy="6857465"/>
          </a:xfrm>
        </p:grpSpPr>
        <p:grpSp>
          <p:nvGrpSpPr>
            <p:cNvPr id="6" name="Groupe 5"/>
            <p:cNvGrpSpPr/>
            <p:nvPr/>
          </p:nvGrpSpPr>
          <p:grpSpPr>
            <a:xfrm>
              <a:off x="-30503" y="536"/>
              <a:ext cx="12253003" cy="6857465"/>
              <a:chOff x="-30503" y="536"/>
              <a:chExt cx="12253003" cy="6857465"/>
            </a:xfrm>
          </p:grpSpPr>
          <p:grpSp>
            <p:nvGrpSpPr>
              <p:cNvPr id="5" name="Groupe 4"/>
              <p:cNvGrpSpPr/>
              <p:nvPr/>
            </p:nvGrpSpPr>
            <p:grpSpPr>
              <a:xfrm>
                <a:off x="-30503" y="536"/>
                <a:ext cx="12253003" cy="6857465"/>
                <a:chOff x="-30503" y="536"/>
                <a:chExt cx="12253003" cy="6857465"/>
              </a:xfrm>
            </p:grpSpPr>
            <p:pic>
              <p:nvPicPr>
                <p:cNvPr id="7" name="Image 6"/>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t="9737" b="5872"/>
                <a:stretch/>
              </p:blipFill>
              <p:spPr>
                <a:xfrm>
                  <a:off x="-1" y="536"/>
                  <a:ext cx="12192001" cy="6853885"/>
                </a:xfrm>
                <a:prstGeom prst="rect">
                  <a:avLst/>
                </a:prstGeom>
              </p:spPr>
            </p:pic>
            <p:sp>
              <p:nvSpPr>
                <p:cNvPr id="10" name="Rectangle 9"/>
                <p:cNvSpPr/>
                <p:nvPr/>
              </p:nvSpPr>
              <p:spPr>
                <a:xfrm>
                  <a:off x="-1" y="5704115"/>
                  <a:ext cx="12192001" cy="1153886"/>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3" y="5771090"/>
                  <a:ext cx="12253003" cy="1019935"/>
                </a:xfrm>
                <a:prstGeom prst="rect">
                  <a:avLst/>
                </a:prstGeom>
              </p:spPr>
            </p:pic>
          </p:grpSp>
          <p:sp>
            <p:nvSpPr>
              <p:cNvPr id="16" name="Titre 1"/>
              <p:cNvSpPr txBox="1">
                <a:spLocks/>
              </p:cNvSpPr>
              <p:nvPr/>
            </p:nvSpPr>
            <p:spPr>
              <a:xfrm>
                <a:off x="404957" y="300738"/>
                <a:ext cx="7758740" cy="988192"/>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3500" dirty="0" smtClean="0">
                    <a:ln>
                      <a:solidFill>
                        <a:srgbClr val="FF0000"/>
                      </a:solidFill>
                    </a:ln>
                    <a:solidFill>
                      <a:schemeClr val="bg1"/>
                    </a:solidFill>
                    <a:latin typeface="Impact" panose="020B0806030902050204" pitchFamily="34" charset="0"/>
                  </a:rPr>
                  <a:t>RAID IN FRANCE – 11th Edition</a:t>
                </a:r>
              </a:p>
              <a:p>
                <a:pPr algn="l"/>
                <a:r>
                  <a:rPr lang="fr-FR" sz="5500" dirty="0" smtClean="0">
                    <a:ln>
                      <a:solidFill>
                        <a:schemeClr val="bg1"/>
                      </a:solidFill>
                    </a:ln>
                    <a:solidFill>
                      <a:srgbClr val="CC0000"/>
                    </a:solidFill>
                    <a:latin typeface="Impact" panose="020B0806030902050204" pitchFamily="34" charset="0"/>
                  </a:rPr>
                  <a:t>MONT BLANC – SAVOIE – 23 </a:t>
                </a:r>
                <a:r>
                  <a:rPr lang="fr-FR" sz="5500" dirty="0" err="1" smtClean="0">
                    <a:ln>
                      <a:solidFill>
                        <a:schemeClr val="bg1"/>
                      </a:solidFill>
                    </a:ln>
                    <a:solidFill>
                      <a:srgbClr val="CC0000"/>
                    </a:solidFill>
                    <a:latin typeface="Impact" panose="020B0806030902050204" pitchFamily="34" charset="0"/>
                  </a:rPr>
                  <a:t>june</a:t>
                </a:r>
                <a:r>
                  <a:rPr lang="fr-FR" sz="5500" dirty="0" smtClean="0">
                    <a:ln>
                      <a:solidFill>
                        <a:schemeClr val="bg1"/>
                      </a:solidFill>
                    </a:ln>
                    <a:solidFill>
                      <a:srgbClr val="CC0000"/>
                    </a:solidFill>
                    <a:latin typeface="Impact" panose="020B0806030902050204" pitchFamily="34" charset="0"/>
                  </a:rPr>
                  <a:t> to 2 </a:t>
                </a:r>
                <a:r>
                  <a:rPr lang="fr-FR" sz="5500" dirty="0" err="1" smtClean="0">
                    <a:ln>
                      <a:solidFill>
                        <a:schemeClr val="bg1"/>
                      </a:solidFill>
                    </a:ln>
                    <a:solidFill>
                      <a:srgbClr val="CC0000"/>
                    </a:solidFill>
                    <a:latin typeface="Impact" panose="020B0806030902050204" pitchFamily="34" charset="0"/>
                  </a:rPr>
                  <a:t>july</a:t>
                </a:r>
                <a:r>
                  <a:rPr lang="fr-FR" sz="5500" dirty="0" smtClean="0">
                    <a:ln>
                      <a:solidFill>
                        <a:schemeClr val="bg1"/>
                      </a:solidFill>
                    </a:ln>
                    <a:solidFill>
                      <a:srgbClr val="CC0000"/>
                    </a:solidFill>
                    <a:latin typeface="Impact" panose="020B0806030902050204" pitchFamily="34" charset="0"/>
                  </a:rPr>
                  <a:t> 2021</a:t>
                </a:r>
                <a:endParaRPr lang="fr-FR" sz="5500" dirty="0">
                  <a:ln>
                    <a:solidFill>
                      <a:schemeClr val="bg1"/>
                    </a:solidFill>
                  </a:ln>
                  <a:solidFill>
                    <a:srgbClr val="CC0000"/>
                  </a:solidFill>
                  <a:latin typeface="Impact" panose="020B0806030902050204" pitchFamily="34" charset="0"/>
                </a:endParaRPr>
              </a:p>
            </p:txBody>
          </p:sp>
          <p:sp>
            <p:nvSpPr>
              <p:cNvPr id="2" name="Rectangle 1"/>
              <p:cNvSpPr/>
              <p:nvPr/>
            </p:nvSpPr>
            <p:spPr>
              <a:xfrm>
                <a:off x="4945292" y="1088643"/>
                <a:ext cx="2715898" cy="45719"/>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726" y="236296"/>
              <a:ext cx="689138" cy="128883"/>
            </a:xfrm>
            <a:prstGeom prst="rect">
              <a:avLst/>
            </a:prstGeom>
          </p:spPr>
        </p:pic>
      </p:grpSp>
    </p:spTree>
    <p:extLst>
      <p:ext uri="{BB962C8B-B14F-4D97-AF65-F5344CB8AC3E}">
        <p14:creationId xmlns:p14="http://schemas.microsoft.com/office/powerpoint/2010/main" val="7766404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66082" y="0"/>
            <a:ext cx="11925918" cy="6858000"/>
            <a:chOff x="266083" y="0"/>
            <a:chExt cx="11925918" cy="685800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6686" r="28233"/>
            <a:stretch/>
          </p:blipFill>
          <p:spPr>
            <a:xfrm>
              <a:off x="7553325" y="0"/>
              <a:ext cx="4638676" cy="6858000"/>
            </a:xfrm>
            <a:prstGeom prst="rect">
              <a:avLst/>
            </a:prstGeom>
          </p:spPr>
        </p:pic>
        <p:sp>
          <p:nvSpPr>
            <p:cNvPr id="5" name="Triangle rectangle 4"/>
            <p:cNvSpPr/>
            <p:nvPr/>
          </p:nvSpPr>
          <p:spPr>
            <a:xfrm flipH="1">
              <a:off x="11239499" y="3314701"/>
              <a:ext cx="952501" cy="354329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rot="10800000" flipH="1">
              <a:off x="7550178" y="0"/>
              <a:ext cx="1842106" cy="6857998"/>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087345" y="452627"/>
              <a:ext cx="4694706" cy="584775"/>
            </a:xfrm>
            <a:prstGeom prst="rect">
              <a:avLst/>
            </a:prstGeom>
            <a:noFill/>
          </p:spPr>
          <p:txBody>
            <a:bodyPr wrap="square" rtlCol="0">
              <a:spAutoFit/>
            </a:bodyPr>
            <a:lstStyle/>
            <a:p>
              <a:pPr algn="r"/>
              <a:r>
                <a:rPr lang="fr-FR" sz="3200" dirty="0">
                  <a:solidFill>
                    <a:srgbClr val="CC0000"/>
                  </a:solidFill>
                  <a:latin typeface="Impact" panose="020B0806030902050204" pitchFamily="34" charset="0"/>
                </a:rPr>
                <a:t>OUR SPONSORSHIP OFFER</a:t>
              </a:r>
            </a:p>
          </p:txBody>
        </p:sp>
        <p:sp>
          <p:nvSpPr>
            <p:cNvPr id="8" name="Rectangle 7"/>
            <p:cNvSpPr/>
            <p:nvPr/>
          </p:nvSpPr>
          <p:spPr>
            <a:xfrm>
              <a:off x="4111192" y="1041710"/>
              <a:ext cx="4694706"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10" name="ZoneTexte 9"/>
            <p:cNvSpPr txBox="1"/>
            <p:nvPr/>
          </p:nvSpPr>
          <p:spPr>
            <a:xfrm>
              <a:off x="6035814" y="1860775"/>
              <a:ext cx="1784820" cy="400110"/>
            </a:xfrm>
            <a:prstGeom prst="rect">
              <a:avLst/>
            </a:prstGeom>
            <a:noFill/>
          </p:spPr>
          <p:txBody>
            <a:bodyPr wrap="square" rtlCol="0">
              <a:spAutoFit/>
            </a:bodyPr>
            <a:lstStyle/>
            <a:p>
              <a:pPr algn="r"/>
              <a:r>
                <a:rPr lang="fr-FR" sz="2000" dirty="0" smtClean="0">
                  <a:latin typeface="Impact" panose="020B0806030902050204" pitchFamily="34" charset="0"/>
                </a:rPr>
                <a:t>DIGITAL</a:t>
              </a:r>
              <a:endParaRPr lang="fr-FR" sz="2000" dirty="0">
                <a:latin typeface="Impact" panose="020B0806030902050204" pitchFamily="34" charset="0"/>
              </a:endParaRPr>
            </a:p>
          </p:txBody>
        </p:sp>
        <p:sp>
          <p:nvSpPr>
            <p:cNvPr id="11" name="Rectangle 10"/>
            <p:cNvSpPr/>
            <p:nvPr/>
          </p:nvSpPr>
          <p:spPr>
            <a:xfrm rot="10800000" flipV="1">
              <a:off x="6035813" y="2239516"/>
              <a:ext cx="1784820"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74934" y="4412168"/>
              <a:ext cx="5625933" cy="400110"/>
            </a:xfrm>
            <a:prstGeom prst="rect">
              <a:avLst/>
            </a:prstGeom>
            <a:noFill/>
          </p:spPr>
          <p:txBody>
            <a:bodyPr wrap="square" rtlCol="0">
              <a:spAutoFit/>
            </a:bodyPr>
            <a:lstStyle/>
            <a:p>
              <a:r>
                <a:rPr lang="fr-FR" sz="2000" dirty="0" smtClean="0">
                  <a:latin typeface="Impact" panose="020B0806030902050204" pitchFamily="34" charset="0"/>
                </a:rPr>
                <a:t>OTHER</a:t>
              </a:r>
              <a:endParaRPr lang="fr-FR" sz="2000" dirty="0">
                <a:latin typeface="Impact" panose="020B0806030902050204" pitchFamily="34" charset="0"/>
              </a:endParaRPr>
            </a:p>
          </p:txBody>
        </p:sp>
        <p:sp>
          <p:nvSpPr>
            <p:cNvPr id="13" name="Rectangle 12"/>
            <p:cNvSpPr/>
            <p:nvPr/>
          </p:nvSpPr>
          <p:spPr>
            <a:xfrm rot="10800000" flipV="1">
              <a:off x="910599" y="4812278"/>
              <a:ext cx="1192614" cy="4571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339987" y="5000624"/>
              <a:ext cx="4695826" cy="1384995"/>
            </a:xfrm>
            <a:prstGeom prst="rect">
              <a:avLst/>
            </a:prstGeom>
            <a:noFill/>
          </p:spPr>
          <p:txBody>
            <a:bodyPr wrap="square" rtlCol="0">
              <a:spAutoFit/>
            </a:bodyPr>
            <a:lstStyle/>
            <a:p>
              <a:r>
                <a:rPr lang="en-US" sz="1200" b="1" dirty="0">
                  <a:latin typeface="Carlito" panose="020F0502020204030204" pitchFamily="34" charset="0"/>
                  <a:cs typeface="Carlito" panose="020F0502020204030204" pitchFamily="34" charset="0"/>
                </a:rPr>
                <a:t>your explanations and prices here…</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Jlkshusomhipj^ùmjk^ùmoqkzo^kioejiehnfuioehnvsiphjnsiphjniô^xiiieeee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sp>
          <p:nvSpPr>
            <p:cNvPr id="16" name="ZoneTexte 15"/>
            <p:cNvSpPr txBox="1"/>
            <p:nvPr/>
          </p:nvSpPr>
          <p:spPr>
            <a:xfrm>
              <a:off x="3482850" y="2304266"/>
              <a:ext cx="7022512" cy="1384995"/>
            </a:xfrm>
            <a:prstGeom prst="rect">
              <a:avLst/>
            </a:prstGeom>
            <a:noFill/>
          </p:spPr>
          <p:txBody>
            <a:bodyPr wrap="square" rtlCol="0">
              <a:spAutoFit/>
            </a:bodyPr>
            <a:lstStyle/>
            <a:p>
              <a:r>
                <a:rPr lang="en-US" sz="1200" b="1" dirty="0">
                  <a:latin typeface="Carlito" panose="020F0502020204030204" pitchFamily="34" charset="0"/>
                  <a:cs typeface="Carlito" panose="020F0502020204030204" pitchFamily="34" charset="0"/>
                </a:rPr>
                <a:t>your explanations and prices here…</a:t>
              </a:r>
            </a:p>
            <a:p>
              <a:endParaRPr lang="fr-FR" sz="1200" dirty="0">
                <a:latin typeface="Carlito" panose="020F0502020204030204" pitchFamily="34" charset="0"/>
                <a:cs typeface="Carlito" panose="020F0502020204030204" pitchFamily="34" charset="0"/>
              </a:endParaRPr>
            </a:p>
            <a:p>
              <a:r>
                <a:rPr lang="fr-FR" sz="1200" dirty="0" smtClean="0">
                  <a:latin typeface="Carlito" panose="020F0502020204030204" pitchFamily="34" charset="0"/>
                  <a:cs typeface="Carlito" panose="020F0502020204030204" pitchFamily="34" charset="0"/>
                </a:rPr>
                <a:t>Jlkshusomhipj^ùmjk^ùmoqkzo^kioejiehnfuioehnvsiphjnsiphjniô^xiiieeee 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smtClean="0">
                  <a:latin typeface="Carlito" panose="020F0502020204030204" pitchFamily="34" charset="0"/>
                  <a:cs typeface="Carlito" panose="020F0502020204030204" pitchFamily="34" charset="0"/>
                </a:rPr>
                <a:t>Jlkshusomhipj^ùmjk^ùmoqkzo^kioejiehnfuioehnvsiphjnsiphjniô^xiiieee</a:t>
              </a:r>
            </a:p>
            <a:p>
              <a:r>
                <a:rPr lang="fr-FR" sz="1200" dirty="0">
                  <a:latin typeface="Carlito" panose="020F0502020204030204" pitchFamily="34" charset="0"/>
                  <a:cs typeface="Carlito" panose="020F0502020204030204" pitchFamily="34" charset="0"/>
                </a:rPr>
                <a:t>Jlkshusomhipj^ùmjk^ùmoqkzo^kioejiehnfuioehnvsiphjnsiphjniô^xiiieee</a:t>
              </a:r>
            </a:p>
          </p:txBody>
        </p:sp>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l="87118"/>
            <a:stretch/>
          </p:blipFill>
          <p:spPr>
            <a:xfrm>
              <a:off x="11413026" y="6298631"/>
              <a:ext cx="702957" cy="454226"/>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91406" y="106031"/>
              <a:ext cx="317820" cy="306684"/>
            </a:xfrm>
            <a:prstGeom prst="rect">
              <a:avLst/>
            </a:prstGeom>
            <a:effectLst/>
          </p:spPr>
        </p:pic>
      </p:grpSp>
      <p:sp>
        <p:nvSpPr>
          <p:cNvPr id="15" name="Espace réservé pour une image  14"/>
          <p:cNvSpPr>
            <a:spLocks noGrp="1"/>
          </p:cNvSpPr>
          <p:nvPr>
            <p:ph type="pic" idx="1"/>
          </p:nvPr>
        </p:nvSpPr>
        <p:spPr>
          <a:xfrm>
            <a:off x="378471" y="1796578"/>
            <a:ext cx="2857625" cy="2209366"/>
          </a:xfrm>
          <a:solidFill>
            <a:schemeClr val="accent1">
              <a:lumMod val="20000"/>
              <a:lumOff val="80000"/>
              <a:alpha val="72000"/>
            </a:schemeClr>
          </a:solidFill>
        </p:spPr>
      </p:sp>
    </p:spTree>
    <p:extLst>
      <p:ext uri="{BB962C8B-B14F-4D97-AF65-F5344CB8AC3E}">
        <p14:creationId xmlns:p14="http://schemas.microsoft.com/office/powerpoint/2010/main" val="26079303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0" y="0"/>
            <a:ext cx="12192000" cy="6923542"/>
            <a:chOff x="0" y="-48126"/>
            <a:chExt cx="12192000" cy="6923542"/>
          </a:xfrm>
        </p:grpSpPr>
        <p:pic>
          <p:nvPicPr>
            <p:cNvPr id="22"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0" y="-48126"/>
              <a:ext cx="12192000" cy="690612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0" y="6457950"/>
              <a:ext cx="12192000" cy="400051"/>
            </a:xfrm>
            <a:prstGeom prst="rect">
              <a:avLst/>
            </a:prstGeom>
            <a:solidFill>
              <a:srgbClr val="1515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p:cNvGrpSpPr/>
            <p:nvPr/>
          </p:nvGrpSpPr>
          <p:grpSpPr>
            <a:xfrm rot="20955494">
              <a:off x="377691" y="2910122"/>
              <a:ext cx="3247554" cy="2429023"/>
              <a:chOff x="7901264" y="914447"/>
              <a:chExt cx="2978332" cy="2290465"/>
            </a:xfrm>
            <a:effectLst>
              <a:outerShdw blurRad="50800" dist="38100" dir="8100000" sx="102000" sy="102000" algn="tr" rotWithShape="0">
                <a:prstClr val="black">
                  <a:alpha val="40000"/>
                </a:prstClr>
              </a:outerShdw>
            </a:effectLst>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225" r="12920"/>
              <a:stretch/>
            </p:blipFill>
            <p:spPr>
              <a:xfrm>
                <a:off x="7901264" y="914447"/>
                <a:ext cx="2978332" cy="2290465"/>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1405" y="996571"/>
                <a:ext cx="682845" cy="127706"/>
              </a:xfrm>
              <a:prstGeom prst="rect">
                <a:avLst/>
              </a:prstGeom>
            </p:spPr>
          </p:pic>
        </p:grpSp>
        <p:sp>
          <p:nvSpPr>
            <p:cNvPr id="26" name="Rectangle 25"/>
            <p:cNvSpPr/>
            <p:nvPr/>
          </p:nvSpPr>
          <p:spPr>
            <a:xfrm>
              <a:off x="4238007" y="5713366"/>
              <a:ext cx="3705225"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p:cNvPicPr>
              <a:picLocks noChangeAspect="1"/>
            </p:cNvPicPr>
            <p:nvPr/>
          </p:nvPicPr>
          <p:blipFill rotWithShape="1">
            <a:blip r:embed="rId5" cstate="print">
              <a:extLst>
                <a:ext uri="{28A0092B-C50C-407E-A947-70E740481C1C}">
                  <a14:useLocalDpi xmlns:a14="http://schemas.microsoft.com/office/drawing/2010/main" val="0"/>
                </a:ext>
              </a:extLst>
            </a:blip>
            <a:srcRect r="68923"/>
            <a:stretch/>
          </p:blipFill>
          <p:spPr>
            <a:xfrm>
              <a:off x="4238007" y="5804840"/>
              <a:ext cx="3713934" cy="996010"/>
            </a:xfrm>
            <a:prstGeom prst="rect">
              <a:avLst/>
            </a:prstGeom>
          </p:spPr>
        </p:pic>
        <p:sp>
          <p:nvSpPr>
            <p:cNvPr id="27" name="Rectangle 26"/>
            <p:cNvSpPr/>
            <p:nvPr/>
          </p:nvSpPr>
          <p:spPr>
            <a:xfrm rot="21403330">
              <a:off x="555067" y="393618"/>
              <a:ext cx="2435442" cy="1533187"/>
            </a:xfrm>
            <a:prstGeom prst="rect">
              <a:avLst/>
            </a:prstGeom>
            <a:solidFill>
              <a:schemeClr val="bg1"/>
            </a:solidFill>
            <a:ln>
              <a:solidFill>
                <a:schemeClr val="bg1"/>
              </a:solidFill>
            </a:ln>
            <a:effectLst>
              <a:outerShdw blurRad="50800" dist="381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p:cNvGrpSpPr/>
            <p:nvPr/>
          </p:nvGrpSpPr>
          <p:grpSpPr>
            <a:xfrm rot="421348">
              <a:off x="10335991" y="4870074"/>
              <a:ext cx="1392997" cy="1344188"/>
              <a:chOff x="5892361" y="1043673"/>
              <a:chExt cx="1392997" cy="1344188"/>
            </a:xfrm>
          </p:grpSpPr>
          <p:sp>
            <p:nvSpPr>
              <p:cNvPr id="14" name="Ellipse 13"/>
              <p:cNvSpPr/>
              <p:nvPr/>
            </p:nvSpPr>
            <p:spPr>
              <a:xfrm>
                <a:off x="5892362" y="1054893"/>
                <a:ext cx="1392996" cy="131554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2361" y="1043673"/>
                <a:ext cx="1392997" cy="1344188"/>
              </a:xfrm>
              <a:prstGeom prst="ellipse">
                <a:avLst/>
              </a:prstGeom>
              <a:ln w="63500" cap="rnd">
                <a:solidFill>
                  <a:srgbClr val="333333"/>
                </a:solidFill>
              </a:ln>
              <a:effectLst>
                <a:outerShdw blurRad="50800" dist="38100" dir="8100000" sx="102000" sy="102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30" name="Groupe 29"/>
            <p:cNvGrpSpPr/>
            <p:nvPr/>
          </p:nvGrpSpPr>
          <p:grpSpPr>
            <a:xfrm rot="431024">
              <a:off x="8571182" y="708139"/>
              <a:ext cx="2476466" cy="3684823"/>
              <a:chOff x="5426291" y="2324787"/>
              <a:chExt cx="2285666" cy="3434316"/>
            </a:xfrm>
            <a:effectLst>
              <a:outerShdw blurRad="50800" dist="38100" dir="8100000" sx="102000" sy="102000" algn="tr" rotWithShape="0">
                <a:prstClr val="black">
                  <a:alpha val="40000"/>
                </a:prstClr>
              </a:outerShdw>
            </a:effectLst>
          </p:grpSpPr>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6291" y="2324787"/>
                <a:ext cx="2285666" cy="3434316"/>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346" y="2424096"/>
                <a:ext cx="682845" cy="127706"/>
              </a:xfrm>
              <a:prstGeom prst="rect">
                <a:avLst/>
              </a:prstGeom>
            </p:spPr>
          </p:pic>
        </p:grpSp>
        <p:pic>
          <p:nvPicPr>
            <p:cNvPr id="47" name="Imag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618340">
              <a:off x="1539193" y="2893538"/>
              <a:ext cx="486160" cy="425247"/>
            </a:xfrm>
            <a:prstGeom prst="rect">
              <a:avLst/>
            </a:prstGeom>
          </p:spPr>
        </p:pic>
        <p:pic>
          <p:nvPicPr>
            <p:cNvPr id="48" name="Imag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19836">
              <a:off x="9809662" y="696060"/>
              <a:ext cx="521294" cy="407479"/>
            </a:xfrm>
            <a:prstGeom prst="rect">
              <a:avLst/>
            </a:prstGeom>
          </p:spPr>
        </p:pic>
        <p:pic>
          <p:nvPicPr>
            <p:cNvPr id="5" name="Image 4"/>
            <p:cNvPicPr>
              <a:picLocks noChangeAspect="1"/>
            </p:cNvPicPr>
            <p:nvPr/>
          </p:nvPicPr>
          <p:blipFill>
            <a:blip r:embed="rId10"/>
            <a:stretch>
              <a:fillRect/>
            </a:stretch>
          </p:blipFill>
          <p:spPr>
            <a:xfrm rot="21334963">
              <a:off x="745860" y="575521"/>
              <a:ext cx="2000980" cy="1233429"/>
            </a:xfrm>
            <a:prstGeom prst="rect">
              <a:avLst/>
            </a:prstGeom>
          </p:spPr>
        </p:pic>
        <p:pic>
          <p:nvPicPr>
            <p:cNvPr id="46" name="Imag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19836">
              <a:off x="1247679" y="314282"/>
              <a:ext cx="521294" cy="407479"/>
            </a:xfrm>
            <a:prstGeom prst="rect">
              <a:avLst/>
            </a:prstGeom>
          </p:spPr>
        </p:pic>
        <p:grpSp>
          <p:nvGrpSpPr>
            <p:cNvPr id="10" name="Groupe 9"/>
            <p:cNvGrpSpPr/>
            <p:nvPr/>
          </p:nvGrpSpPr>
          <p:grpSpPr>
            <a:xfrm>
              <a:off x="3816543" y="14896"/>
              <a:ext cx="4054950" cy="5494589"/>
              <a:chOff x="3816543" y="14896"/>
              <a:chExt cx="4054950" cy="5494589"/>
            </a:xfrm>
          </p:grpSpPr>
          <p:pic>
            <p:nvPicPr>
              <p:cNvPr id="1026" name="Picture 2" descr="Image gratuite sur Pixabay - L'Éducation, Bloc Notes, Page | Images  gratuites, Bloc, P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6543" y="155756"/>
                <a:ext cx="3852174" cy="53537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517240" y="1055643"/>
                <a:ext cx="1770192" cy="261610"/>
              </a:xfrm>
              <a:prstGeom prst="rect">
                <a:avLst/>
              </a:prstGeom>
              <a:noFill/>
            </p:spPr>
            <p:txBody>
              <a:bodyPr wrap="square" rtlCol="0">
                <a:spAutoFit/>
              </a:bodyPr>
              <a:lstStyle/>
              <a:p>
                <a:r>
                  <a:rPr lang="fr-FR" sz="1100" dirty="0" smtClean="0">
                    <a:latin typeface="Kristen ITC" panose="03050502040202030202" pitchFamily="66" charset="0"/>
                  </a:rPr>
                  <a:t>registration </a:t>
                </a:r>
                <a:r>
                  <a:rPr lang="fr-FR" sz="1100" dirty="0" err="1">
                    <a:latin typeface="Kristen ITC" panose="03050502040202030202" pitchFamily="66" charset="0"/>
                  </a:rPr>
                  <a:t>cost</a:t>
                </a:r>
                <a:endParaRPr lang="fr-FR" sz="1100" dirty="0" smtClean="0">
                  <a:latin typeface="Kristen ITC" panose="03050502040202030202" pitchFamily="66" charset="0"/>
                </a:endParaRPr>
              </a:p>
            </p:txBody>
          </p:sp>
          <p:sp>
            <p:nvSpPr>
              <p:cNvPr id="34" name="ZoneTexte 33"/>
              <p:cNvSpPr txBox="1"/>
              <p:nvPr/>
            </p:nvSpPr>
            <p:spPr>
              <a:xfrm>
                <a:off x="4560215" y="1918159"/>
                <a:ext cx="1770192" cy="261610"/>
              </a:xfrm>
              <a:prstGeom prst="rect">
                <a:avLst/>
              </a:prstGeom>
              <a:noFill/>
            </p:spPr>
            <p:txBody>
              <a:bodyPr wrap="square" rtlCol="0">
                <a:spAutoFit/>
              </a:bodyPr>
              <a:lstStyle/>
              <a:p>
                <a:r>
                  <a:rPr lang="fr-FR" sz="1100" dirty="0" err="1">
                    <a:latin typeface="Kristen ITC" panose="03050502040202030202" pitchFamily="66" charset="0"/>
                  </a:rPr>
                  <a:t>other</a:t>
                </a:r>
                <a:endParaRPr lang="fr-FR" sz="1100" dirty="0">
                  <a:latin typeface="Kristen ITC" panose="03050502040202030202" pitchFamily="66" charset="0"/>
                </a:endParaRPr>
              </a:p>
            </p:txBody>
          </p:sp>
          <p:pic>
            <p:nvPicPr>
              <p:cNvPr id="36" name="Picture 2" descr="fleche rouge — Rebecq - La Commu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6160">
                <a:off x="4603338" y="3661998"/>
                <a:ext cx="575705" cy="575705"/>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p:cNvSpPr txBox="1"/>
              <p:nvPr/>
            </p:nvSpPr>
            <p:spPr>
              <a:xfrm rot="30766">
                <a:off x="5135902" y="3699277"/>
                <a:ext cx="2735591" cy="461665"/>
              </a:xfrm>
              <a:prstGeom prst="rect">
                <a:avLst/>
              </a:prstGeom>
              <a:noFill/>
            </p:spPr>
            <p:txBody>
              <a:bodyPr wrap="square" rtlCol="0">
                <a:spAutoFit/>
              </a:bodyPr>
              <a:lstStyle/>
              <a:p>
                <a:r>
                  <a:rPr lang="fr-FR" sz="2400" b="1" u="sng" dirty="0">
                    <a:latin typeface="Kristen ITC" panose="03050502040202030202" pitchFamily="66" charset="0"/>
                  </a:rPr>
                  <a:t>t</a:t>
                </a:r>
                <a:r>
                  <a:rPr lang="fr-FR" sz="2400" b="1" u="sng" dirty="0" smtClean="0">
                    <a:latin typeface="Kristen ITC" panose="03050502040202030202" pitchFamily="66" charset="0"/>
                  </a:rPr>
                  <a:t>otal</a:t>
                </a:r>
                <a:r>
                  <a:rPr lang="fr-FR" sz="2400" b="1" dirty="0" smtClean="0">
                    <a:latin typeface="Kristen ITC" panose="03050502040202030202" pitchFamily="66" charset="0"/>
                  </a:rPr>
                  <a:t>: 00000 €</a:t>
                </a:r>
              </a:p>
            </p:txBody>
          </p:sp>
          <p:sp>
            <p:nvSpPr>
              <p:cNvPr id="39" name="ZoneTexte 38"/>
              <p:cNvSpPr txBox="1"/>
              <p:nvPr/>
            </p:nvSpPr>
            <p:spPr>
              <a:xfrm>
                <a:off x="6159148" y="1044260"/>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44" name="ZoneTexte 43"/>
              <p:cNvSpPr txBox="1"/>
              <p:nvPr/>
            </p:nvSpPr>
            <p:spPr>
              <a:xfrm>
                <a:off x="5978895" y="330479"/>
                <a:ext cx="1490185" cy="523220"/>
              </a:xfrm>
              <a:prstGeom prst="rect">
                <a:avLst/>
              </a:prstGeom>
              <a:noFill/>
            </p:spPr>
            <p:txBody>
              <a:bodyPr wrap="square" rtlCol="0">
                <a:spAutoFit/>
              </a:bodyPr>
              <a:lstStyle/>
              <a:p>
                <a:pPr algn="r"/>
                <a:r>
                  <a:rPr lang="fr-FR" sz="2800" b="1" dirty="0" smtClean="0">
                    <a:solidFill>
                      <a:srgbClr val="CC0000"/>
                    </a:solidFill>
                    <a:latin typeface="Kristen ITC" panose="03050502040202030202" pitchFamily="66" charset="0"/>
                  </a:rPr>
                  <a:t>Budget</a:t>
                </a:r>
              </a:p>
            </p:txBody>
          </p:sp>
          <p:pic>
            <p:nvPicPr>
              <p:cNvPr id="45" name="Imag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0764" y="14896"/>
                <a:ext cx="372883" cy="610954"/>
              </a:xfrm>
              <a:prstGeom prst="rect">
                <a:avLst/>
              </a:prstGeom>
            </p:spPr>
          </p:pic>
          <p:sp>
            <p:nvSpPr>
              <p:cNvPr id="42" name="ZoneTexte 41"/>
              <p:cNvSpPr txBox="1"/>
              <p:nvPr/>
            </p:nvSpPr>
            <p:spPr>
              <a:xfrm>
                <a:off x="4513689" y="1234698"/>
                <a:ext cx="1770192" cy="261610"/>
              </a:xfrm>
              <a:prstGeom prst="rect">
                <a:avLst/>
              </a:prstGeom>
              <a:noFill/>
            </p:spPr>
            <p:txBody>
              <a:bodyPr wrap="square" rtlCol="0">
                <a:spAutoFit/>
              </a:bodyPr>
              <a:lstStyle/>
              <a:p>
                <a:r>
                  <a:rPr lang="fr-FR" sz="1100" dirty="0" smtClean="0">
                    <a:latin typeface="Kristen ITC" panose="03050502040202030202" pitchFamily="66" charset="0"/>
                  </a:rPr>
                  <a:t>accommodation</a:t>
                </a:r>
                <a:endParaRPr lang="fr-FR" sz="1100" dirty="0">
                  <a:latin typeface="Kristen ITC" panose="03050502040202030202" pitchFamily="66" charset="0"/>
                </a:endParaRPr>
              </a:p>
            </p:txBody>
          </p:sp>
          <p:sp>
            <p:nvSpPr>
              <p:cNvPr id="43" name="ZoneTexte 42"/>
              <p:cNvSpPr txBox="1"/>
              <p:nvPr/>
            </p:nvSpPr>
            <p:spPr>
              <a:xfrm>
                <a:off x="4513689" y="1414981"/>
                <a:ext cx="1770192" cy="261610"/>
              </a:xfrm>
              <a:prstGeom prst="rect">
                <a:avLst/>
              </a:prstGeom>
              <a:noFill/>
            </p:spPr>
            <p:txBody>
              <a:bodyPr wrap="square" rtlCol="0">
                <a:spAutoFit/>
              </a:bodyPr>
              <a:lstStyle/>
              <a:p>
                <a:r>
                  <a:rPr lang="fr-FR" sz="1100" dirty="0">
                    <a:latin typeface="Kristen ITC" panose="03050502040202030202" pitchFamily="66" charset="0"/>
                  </a:rPr>
                  <a:t>transport</a:t>
                </a:r>
                <a:endParaRPr lang="fr-FR" sz="1100" dirty="0" smtClean="0">
                  <a:latin typeface="Kristen ITC" panose="03050502040202030202" pitchFamily="66" charset="0"/>
                </a:endParaRPr>
              </a:p>
            </p:txBody>
          </p:sp>
          <p:sp>
            <p:nvSpPr>
              <p:cNvPr id="49" name="ZoneTexte 48"/>
              <p:cNvSpPr txBox="1"/>
              <p:nvPr/>
            </p:nvSpPr>
            <p:spPr>
              <a:xfrm>
                <a:off x="4521026" y="1580666"/>
                <a:ext cx="1770192" cy="261610"/>
              </a:xfrm>
              <a:prstGeom prst="rect">
                <a:avLst/>
              </a:prstGeom>
              <a:noFill/>
            </p:spPr>
            <p:txBody>
              <a:bodyPr wrap="square" rtlCol="0">
                <a:spAutoFit/>
              </a:bodyPr>
              <a:lstStyle/>
              <a:p>
                <a:r>
                  <a:rPr lang="fr-FR" sz="1100" dirty="0" err="1" smtClean="0">
                    <a:latin typeface="Kristen ITC" panose="03050502040202030202" pitchFamily="66" charset="0"/>
                  </a:rPr>
                  <a:t>material</a:t>
                </a:r>
                <a:r>
                  <a:rPr lang="fr-FR" sz="1100" dirty="0" smtClean="0">
                    <a:latin typeface="Kristen ITC" panose="03050502040202030202" pitchFamily="66" charset="0"/>
                  </a:rPr>
                  <a:t> </a:t>
                </a:r>
                <a:r>
                  <a:rPr lang="fr-FR" sz="1100" dirty="0" err="1">
                    <a:latin typeface="Kristen ITC" panose="03050502040202030202" pitchFamily="66" charset="0"/>
                  </a:rPr>
                  <a:t>purchase</a:t>
                </a:r>
                <a:endParaRPr lang="fr-FR" sz="1100" dirty="0">
                  <a:latin typeface="Kristen ITC" panose="03050502040202030202" pitchFamily="66" charset="0"/>
                </a:endParaRPr>
              </a:p>
            </p:txBody>
          </p:sp>
          <p:sp>
            <p:nvSpPr>
              <p:cNvPr id="50" name="ZoneTexte 49"/>
              <p:cNvSpPr txBox="1"/>
              <p:nvPr/>
            </p:nvSpPr>
            <p:spPr>
              <a:xfrm>
                <a:off x="4557399" y="2097724"/>
                <a:ext cx="1770192" cy="261610"/>
              </a:xfrm>
              <a:prstGeom prst="rect">
                <a:avLst/>
              </a:prstGeom>
              <a:noFill/>
            </p:spPr>
            <p:txBody>
              <a:bodyPr wrap="square" rtlCol="0">
                <a:spAutoFit/>
              </a:bodyPr>
              <a:lstStyle/>
              <a:p>
                <a:r>
                  <a:rPr lang="fr-FR" sz="1100" dirty="0" err="1">
                    <a:latin typeface="Kristen ITC" panose="03050502040202030202" pitchFamily="66" charset="0"/>
                  </a:rPr>
                  <a:t>other</a:t>
                </a:r>
                <a:endParaRPr lang="fr-FR" sz="1100" dirty="0">
                  <a:latin typeface="Kristen ITC" panose="03050502040202030202" pitchFamily="66" charset="0"/>
                </a:endParaRPr>
              </a:p>
            </p:txBody>
          </p:sp>
          <p:sp>
            <p:nvSpPr>
              <p:cNvPr id="51" name="ZoneTexte 50"/>
              <p:cNvSpPr txBox="1"/>
              <p:nvPr/>
            </p:nvSpPr>
            <p:spPr>
              <a:xfrm>
                <a:off x="4556109" y="2286799"/>
                <a:ext cx="1770192" cy="261610"/>
              </a:xfrm>
              <a:prstGeom prst="rect">
                <a:avLst/>
              </a:prstGeom>
              <a:noFill/>
            </p:spPr>
            <p:txBody>
              <a:bodyPr wrap="square" rtlCol="0">
                <a:spAutoFit/>
              </a:bodyPr>
              <a:lstStyle/>
              <a:p>
                <a:r>
                  <a:rPr lang="fr-FR" sz="1100" dirty="0" err="1">
                    <a:latin typeface="Kristen ITC" panose="03050502040202030202" pitchFamily="66" charset="0"/>
                  </a:rPr>
                  <a:t>other</a:t>
                </a:r>
                <a:endParaRPr lang="fr-FR" sz="1100" dirty="0">
                  <a:latin typeface="Kristen ITC" panose="03050502040202030202" pitchFamily="66" charset="0"/>
                </a:endParaRPr>
              </a:p>
            </p:txBody>
          </p:sp>
          <p:sp>
            <p:nvSpPr>
              <p:cNvPr id="52" name="ZoneTexte 51"/>
              <p:cNvSpPr txBox="1"/>
              <p:nvPr/>
            </p:nvSpPr>
            <p:spPr>
              <a:xfrm>
                <a:off x="4550311" y="2454259"/>
                <a:ext cx="1770192" cy="261610"/>
              </a:xfrm>
              <a:prstGeom prst="rect">
                <a:avLst/>
              </a:prstGeom>
              <a:noFill/>
            </p:spPr>
            <p:txBody>
              <a:bodyPr wrap="square" rtlCol="0">
                <a:spAutoFit/>
              </a:bodyPr>
              <a:lstStyle/>
              <a:p>
                <a:r>
                  <a:rPr lang="fr-FR" sz="1100" dirty="0" err="1">
                    <a:latin typeface="Kristen ITC" panose="03050502040202030202" pitchFamily="66" charset="0"/>
                  </a:rPr>
                  <a:t>other</a:t>
                </a:r>
                <a:endParaRPr lang="fr-FR" sz="1100" dirty="0">
                  <a:latin typeface="Kristen ITC" panose="03050502040202030202" pitchFamily="66" charset="0"/>
                </a:endParaRPr>
              </a:p>
            </p:txBody>
          </p:sp>
          <p:sp>
            <p:nvSpPr>
              <p:cNvPr id="53" name="ZoneTexte 52"/>
              <p:cNvSpPr txBox="1"/>
              <p:nvPr/>
            </p:nvSpPr>
            <p:spPr>
              <a:xfrm>
                <a:off x="4536542" y="2642214"/>
                <a:ext cx="1770192" cy="261610"/>
              </a:xfrm>
              <a:prstGeom prst="rect">
                <a:avLst/>
              </a:prstGeom>
              <a:noFill/>
            </p:spPr>
            <p:txBody>
              <a:bodyPr wrap="square" rtlCol="0">
                <a:spAutoFit/>
              </a:bodyPr>
              <a:lstStyle/>
              <a:p>
                <a:r>
                  <a:rPr lang="fr-FR" sz="1100" dirty="0" err="1">
                    <a:latin typeface="Kristen ITC" panose="03050502040202030202" pitchFamily="66" charset="0"/>
                  </a:rPr>
                  <a:t>other</a:t>
                </a:r>
                <a:endParaRPr lang="fr-FR" sz="1100" dirty="0">
                  <a:latin typeface="Kristen ITC" panose="03050502040202030202" pitchFamily="66" charset="0"/>
                </a:endParaRPr>
              </a:p>
            </p:txBody>
          </p:sp>
          <p:sp>
            <p:nvSpPr>
              <p:cNvPr id="54" name="ZoneTexte 53"/>
              <p:cNvSpPr txBox="1"/>
              <p:nvPr/>
            </p:nvSpPr>
            <p:spPr>
              <a:xfrm>
                <a:off x="4536262" y="2820055"/>
                <a:ext cx="1770192" cy="261610"/>
              </a:xfrm>
              <a:prstGeom prst="rect">
                <a:avLst/>
              </a:prstGeom>
              <a:noFill/>
            </p:spPr>
            <p:txBody>
              <a:bodyPr wrap="square" rtlCol="0">
                <a:spAutoFit/>
              </a:bodyPr>
              <a:lstStyle/>
              <a:p>
                <a:r>
                  <a:rPr lang="fr-FR" sz="1100" dirty="0" err="1">
                    <a:latin typeface="Kristen ITC" panose="03050502040202030202" pitchFamily="66" charset="0"/>
                  </a:rPr>
                  <a:t>other</a:t>
                </a:r>
                <a:endParaRPr lang="fr-FR" sz="1100" dirty="0">
                  <a:latin typeface="Kristen ITC" panose="03050502040202030202" pitchFamily="66" charset="0"/>
                </a:endParaRPr>
              </a:p>
            </p:txBody>
          </p:sp>
          <p:sp>
            <p:nvSpPr>
              <p:cNvPr id="55" name="ZoneTexte 54"/>
              <p:cNvSpPr txBox="1"/>
              <p:nvPr/>
            </p:nvSpPr>
            <p:spPr>
              <a:xfrm>
                <a:off x="4548690" y="2989544"/>
                <a:ext cx="1770192" cy="261610"/>
              </a:xfrm>
              <a:prstGeom prst="rect">
                <a:avLst/>
              </a:prstGeom>
              <a:noFill/>
            </p:spPr>
            <p:txBody>
              <a:bodyPr wrap="square" rtlCol="0">
                <a:spAutoFit/>
              </a:bodyPr>
              <a:lstStyle/>
              <a:p>
                <a:r>
                  <a:rPr lang="fr-FR" sz="1100" dirty="0" err="1">
                    <a:latin typeface="Kristen ITC" panose="03050502040202030202" pitchFamily="66" charset="0"/>
                  </a:rPr>
                  <a:t>other</a:t>
                </a:r>
                <a:endParaRPr lang="fr-FR" sz="1100" dirty="0">
                  <a:latin typeface="Kristen ITC" panose="03050502040202030202" pitchFamily="66" charset="0"/>
                </a:endParaRPr>
              </a:p>
            </p:txBody>
          </p:sp>
          <p:sp>
            <p:nvSpPr>
              <p:cNvPr id="56" name="ZoneTexte 55"/>
              <p:cNvSpPr txBox="1"/>
              <p:nvPr/>
            </p:nvSpPr>
            <p:spPr>
              <a:xfrm>
                <a:off x="4528363" y="1753586"/>
                <a:ext cx="1770192" cy="261610"/>
              </a:xfrm>
              <a:prstGeom prst="rect">
                <a:avLst/>
              </a:prstGeom>
              <a:noFill/>
            </p:spPr>
            <p:txBody>
              <a:bodyPr wrap="square" rtlCol="0">
                <a:spAutoFit/>
              </a:bodyPr>
              <a:lstStyle/>
              <a:p>
                <a:r>
                  <a:rPr lang="fr-FR" sz="1100" dirty="0" err="1" smtClean="0">
                    <a:latin typeface="Kristen ITC" panose="03050502040202030202" pitchFamily="66" charset="0"/>
                  </a:rPr>
                  <a:t>other</a:t>
                </a:r>
                <a:endParaRPr lang="fr-FR" sz="1100" dirty="0" smtClean="0">
                  <a:latin typeface="Kristen ITC" panose="03050502040202030202" pitchFamily="66" charset="0"/>
                </a:endParaRPr>
              </a:p>
            </p:txBody>
          </p:sp>
          <p:pic>
            <p:nvPicPr>
              <p:cNvPr id="6" name="Imag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584459">
                <a:off x="6207525" y="4508226"/>
                <a:ext cx="1131920" cy="853362"/>
              </a:xfrm>
              <a:prstGeom prst="rect">
                <a:avLst/>
              </a:prstGeom>
            </p:spPr>
          </p:pic>
          <p:sp>
            <p:nvSpPr>
              <p:cNvPr id="57" name="ZoneTexte 56"/>
              <p:cNvSpPr txBox="1"/>
              <p:nvPr/>
            </p:nvSpPr>
            <p:spPr>
              <a:xfrm>
                <a:off x="6155339" y="1196272"/>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58" name="ZoneTexte 57"/>
              <p:cNvSpPr txBox="1"/>
              <p:nvPr/>
            </p:nvSpPr>
            <p:spPr>
              <a:xfrm>
                <a:off x="6121735" y="1375523"/>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59" name="ZoneTexte 58"/>
              <p:cNvSpPr txBox="1"/>
              <p:nvPr/>
            </p:nvSpPr>
            <p:spPr>
              <a:xfrm>
                <a:off x="6113025" y="1563701"/>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0" name="ZoneTexte 59"/>
              <p:cNvSpPr txBox="1"/>
              <p:nvPr/>
            </p:nvSpPr>
            <p:spPr>
              <a:xfrm>
                <a:off x="6106995" y="1750715"/>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1" name="ZoneTexte 60"/>
              <p:cNvSpPr txBox="1"/>
              <p:nvPr/>
            </p:nvSpPr>
            <p:spPr>
              <a:xfrm>
                <a:off x="6121735" y="1928296"/>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2" name="ZoneTexte 61"/>
              <p:cNvSpPr txBox="1"/>
              <p:nvPr/>
            </p:nvSpPr>
            <p:spPr>
              <a:xfrm>
                <a:off x="6121736" y="2098174"/>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3" name="ZoneTexte 62"/>
              <p:cNvSpPr txBox="1"/>
              <p:nvPr/>
            </p:nvSpPr>
            <p:spPr>
              <a:xfrm>
                <a:off x="6128942" y="2283883"/>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4" name="ZoneTexte 63"/>
              <p:cNvSpPr txBox="1"/>
              <p:nvPr/>
            </p:nvSpPr>
            <p:spPr>
              <a:xfrm>
                <a:off x="6128943" y="2455043"/>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5" name="ZoneTexte 64"/>
              <p:cNvSpPr txBox="1"/>
              <p:nvPr/>
            </p:nvSpPr>
            <p:spPr>
              <a:xfrm>
                <a:off x="6133364" y="2624905"/>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6" name="ZoneTexte 65"/>
              <p:cNvSpPr txBox="1"/>
              <p:nvPr/>
            </p:nvSpPr>
            <p:spPr>
              <a:xfrm>
                <a:off x="6136476" y="2803695"/>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sp>
            <p:nvSpPr>
              <p:cNvPr id="67" name="ZoneTexte 66"/>
              <p:cNvSpPr txBox="1"/>
              <p:nvPr/>
            </p:nvSpPr>
            <p:spPr>
              <a:xfrm>
                <a:off x="6136477" y="2981985"/>
                <a:ext cx="1309933" cy="261610"/>
              </a:xfrm>
              <a:prstGeom prst="rect">
                <a:avLst/>
              </a:prstGeom>
              <a:noFill/>
            </p:spPr>
            <p:txBody>
              <a:bodyPr wrap="square" rtlCol="0">
                <a:spAutoFit/>
              </a:bodyPr>
              <a:lstStyle/>
              <a:p>
                <a:pPr algn="r"/>
                <a:r>
                  <a:rPr lang="fr-FR" sz="1100" dirty="0" smtClean="0">
                    <a:latin typeface="Kristen ITC" panose="03050502040202030202" pitchFamily="66" charset="0"/>
                  </a:rPr>
                  <a:t>000 €</a:t>
                </a:r>
              </a:p>
            </p:txBody>
          </p:sp>
        </p:grpSp>
      </p:grpSp>
    </p:spTree>
    <p:extLst>
      <p:ext uri="{BB962C8B-B14F-4D97-AF65-F5344CB8AC3E}">
        <p14:creationId xmlns:p14="http://schemas.microsoft.com/office/powerpoint/2010/main" val="37429807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0"/>
            <a:ext cx="14588958" cy="6858000"/>
            <a:chOff x="0" y="0"/>
            <a:chExt cx="14588958" cy="6858000"/>
          </a:xfrm>
        </p:grpSpPr>
        <p:sp>
          <p:nvSpPr>
            <p:cNvPr id="28" name="Rectangle 27"/>
            <p:cNvSpPr/>
            <p:nvPr/>
          </p:nvSpPr>
          <p:spPr>
            <a:xfrm>
              <a:off x="0" y="0"/>
              <a:ext cx="12192000" cy="6858000"/>
            </a:xfrm>
            <a:prstGeom prst="rect">
              <a:avLst/>
            </a:prstGeom>
            <a:solidFill>
              <a:schemeClr val="tx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0" y="6306665"/>
              <a:ext cx="5329882" cy="313038"/>
              <a:chOff x="0" y="5667632"/>
              <a:chExt cx="4069492" cy="313038"/>
            </a:xfrm>
          </p:grpSpPr>
          <p:cxnSp>
            <p:nvCxnSpPr>
              <p:cNvPr id="9" name="Connecteur droit 8"/>
              <p:cNvCxnSpPr/>
              <p:nvPr/>
            </p:nvCxnSpPr>
            <p:spPr>
              <a:xfrm flipV="1">
                <a:off x="0" y="5667632"/>
                <a:ext cx="4069492" cy="1"/>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0" y="5745892"/>
                <a:ext cx="3550508" cy="41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0" y="5828270"/>
                <a:ext cx="301504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0" y="5906530"/>
                <a:ext cx="250430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0" y="5976551"/>
                <a:ext cx="2034746" cy="41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e 20"/>
            <p:cNvGrpSpPr/>
            <p:nvPr/>
          </p:nvGrpSpPr>
          <p:grpSpPr>
            <a:xfrm>
              <a:off x="9440562" y="102285"/>
              <a:ext cx="2762762" cy="221133"/>
              <a:chOff x="0" y="5667632"/>
              <a:chExt cx="4078926" cy="221133"/>
            </a:xfrm>
          </p:grpSpPr>
          <p:cxnSp>
            <p:nvCxnSpPr>
              <p:cNvPr id="22" name="Connecteur droit 21"/>
              <p:cNvCxnSpPr/>
              <p:nvPr/>
            </p:nvCxnSpPr>
            <p:spPr>
              <a:xfrm flipV="1">
                <a:off x="0" y="5667632"/>
                <a:ext cx="4069492" cy="1"/>
              </a:xfrm>
              <a:prstGeom prst="line">
                <a:avLst/>
              </a:prstGeom>
              <a:ln w="28575">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528418" y="5721178"/>
                <a:ext cx="3550508" cy="4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1049975" y="5778842"/>
                <a:ext cx="30150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1564663" y="5831101"/>
                <a:ext cx="250430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2017599" y="5884646"/>
                <a:ext cx="2034746" cy="41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Imag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768" y="2015761"/>
              <a:ext cx="2832463" cy="2832463"/>
            </a:xfrm>
            <a:prstGeom prst="rect">
              <a:avLst/>
            </a:prstGeom>
            <a:ln>
              <a:noFill/>
            </a:ln>
            <a:effectLst>
              <a:glow rad="228600">
                <a:schemeClr val="accent3">
                  <a:satMod val="175000"/>
                  <a:alpha val="40000"/>
                </a:schemeClr>
              </a:glow>
              <a:outerShdw blurRad="50800" dist="38100" dir="8100000" sx="101000" sy="101000" algn="tr" rotWithShape="0">
                <a:prstClr val="black">
                  <a:alpha val="40000"/>
                </a:prstClr>
              </a:outerShdw>
            </a:effectLst>
          </p:spPr>
        </p:pic>
        <p:grpSp>
          <p:nvGrpSpPr>
            <p:cNvPr id="16" name="Groupe 15"/>
            <p:cNvGrpSpPr/>
            <p:nvPr/>
          </p:nvGrpSpPr>
          <p:grpSpPr>
            <a:xfrm>
              <a:off x="8484023" y="2305094"/>
              <a:ext cx="6104935" cy="2409780"/>
              <a:chOff x="8579273" y="2438444"/>
              <a:chExt cx="6104935" cy="2409780"/>
            </a:xfrm>
          </p:grpSpPr>
          <p:pic>
            <p:nvPicPr>
              <p:cNvPr id="8" name="Image 7"/>
              <p:cNvPicPr>
                <a:picLocks noChangeAspect="1"/>
              </p:cNvPicPr>
              <p:nvPr/>
            </p:nvPicPr>
            <p:blipFill>
              <a:blip r:embed="rId3"/>
              <a:stretch>
                <a:fillRect/>
              </a:stretch>
            </p:blipFill>
            <p:spPr>
              <a:xfrm>
                <a:off x="8579273" y="2896802"/>
                <a:ext cx="445707" cy="454279"/>
              </a:xfrm>
              <a:prstGeom prst="rect">
                <a:avLst/>
              </a:prstGeom>
            </p:spPr>
          </p:pic>
          <p:pic>
            <p:nvPicPr>
              <p:cNvPr id="10" name="Image 9"/>
              <p:cNvPicPr>
                <a:picLocks noChangeAspect="1"/>
              </p:cNvPicPr>
              <p:nvPr/>
            </p:nvPicPr>
            <p:blipFill>
              <a:blip r:embed="rId4"/>
              <a:stretch>
                <a:fillRect/>
              </a:stretch>
            </p:blipFill>
            <p:spPr>
              <a:xfrm>
                <a:off x="8579273" y="3394725"/>
                <a:ext cx="445707" cy="457360"/>
              </a:xfrm>
              <a:prstGeom prst="rect">
                <a:avLst/>
              </a:prstGeom>
            </p:spPr>
          </p:pic>
          <p:pic>
            <p:nvPicPr>
              <p:cNvPr id="12" name="Image 11"/>
              <p:cNvPicPr>
                <a:picLocks noChangeAspect="1"/>
              </p:cNvPicPr>
              <p:nvPr/>
            </p:nvPicPr>
            <p:blipFill>
              <a:blip r:embed="rId5"/>
              <a:stretch>
                <a:fillRect/>
              </a:stretch>
            </p:blipFill>
            <p:spPr>
              <a:xfrm>
                <a:off x="8579274" y="3892646"/>
                <a:ext cx="451420" cy="457359"/>
              </a:xfrm>
              <a:prstGeom prst="rect">
                <a:avLst/>
              </a:prstGeom>
            </p:spPr>
          </p:pic>
          <p:pic>
            <p:nvPicPr>
              <p:cNvPr id="14" name="Image 13"/>
              <p:cNvPicPr>
                <a:picLocks noChangeAspect="1"/>
              </p:cNvPicPr>
              <p:nvPr/>
            </p:nvPicPr>
            <p:blipFill>
              <a:blip r:embed="rId6"/>
              <a:stretch>
                <a:fillRect/>
              </a:stretch>
            </p:blipFill>
            <p:spPr>
              <a:xfrm>
                <a:off x="8579274" y="4393946"/>
                <a:ext cx="479001" cy="454278"/>
              </a:xfrm>
              <a:prstGeom prst="rect">
                <a:avLst/>
              </a:prstGeom>
            </p:spPr>
          </p:pic>
          <p:sp>
            <p:nvSpPr>
              <p:cNvPr id="29" name="ZoneTexte 28"/>
              <p:cNvSpPr txBox="1"/>
              <p:nvPr/>
            </p:nvSpPr>
            <p:spPr>
              <a:xfrm>
                <a:off x="9058275" y="2479793"/>
                <a:ext cx="5625933" cy="307777"/>
              </a:xfrm>
              <a:prstGeom prst="rect">
                <a:avLst/>
              </a:prstGeom>
              <a:noFill/>
            </p:spPr>
            <p:txBody>
              <a:bodyPr wrap="square" rtlCol="0">
                <a:spAutoFit/>
              </a:bodyPr>
              <a:lstStyle/>
              <a:p>
                <a:r>
                  <a:rPr lang="fr-FR" sz="1400" dirty="0" smtClean="0">
                    <a:solidFill>
                      <a:schemeClr val="bg1"/>
                    </a:solidFill>
                    <a:latin typeface="Impact" panose="020B0806030902050204" pitchFamily="34" charset="0"/>
                  </a:rPr>
                  <a:t>info </a:t>
                </a:r>
                <a:r>
                  <a:rPr lang="fr-FR" sz="1400" dirty="0" smtClean="0">
                    <a:solidFill>
                      <a:srgbClr val="CC0000"/>
                    </a:solidFill>
                    <a:latin typeface="Impact" panose="020B0806030902050204" pitchFamily="34" charset="0"/>
                  </a:rPr>
                  <a:t>www.raidinfrance.fr</a:t>
                </a:r>
                <a:r>
                  <a:rPr lang="fr-FR" sz="1400" dirty="0" smtClean="0">
                    <a:solidFill>
                      <a:schemeClr val="bg1"/>
                    </a:solidFill>
                    <a:latin typeface="Impact" panose="020B0806030902050204" pitchFamily="34" charset="0"/>
                  </a:rPr>
                  <a:t> or</a:t>
                </a:r>
                <a:endParaRPr lang="fr-FR" sz="1400" dirty="0">
                  <a:solidFill>
                    <a:schemeClr val="bg1"/>
                  </a:solidFill>
                  <a:latin typeface="Impact" panose="020B0806030902050204" pitchFamily="34" charset="0"/>
                </a:endParaRPr>
              </a:p>
            </p:txBody>
          </p:sp>
          <p:sp>
            <p:nvSpPr>
              <p:cNvPr id="30" name="Plus 29"/>
              <p:cNvSpPr/>
              <p:nvPr/>
            </p:nvSpPr>
            <p:spPr>
              <a:xfrm>
                <a:off x="8579487" y="2438444"/>
                <a:ext cx="445493" cy="414417"/>
              </a:xfrm>
              <a:prstGeom prst="mathPlus">
                <a:avLst>
                  <a:gd name="adj1" fmla="val 29622"/>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9024980" y="2985441"/>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raidinfranceofficial</a:t>
                </a:r>
                <a:endParaRPr lang="fr-FR" sz="1100" dirty="0">
                  <a:solidFill>
                    <a:schemeClr val="bg1"/>
                  </a:solidFill>
                  <a:latin typeface="Impact" panose="020B0806030902050204" pitchFamily="34" charset="0"/>
                </a:endParaRPr>
              </a:p>
            </p:txBody>
          </p:sp>
          <p:sp>
            <p:nvSpPr>
              <p:cNvPr id="32" name="ZoneTexte 31"/>
              <p:cNvSpPr txBox="1"/>
              <p:nvPr/>
            </p:nvSpPr>
            <p:spPr>
              <a:xfrm>
                <a:off x="9024979" y="3479456"/>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a:t>
                </a:r>
                <a:endParaRPr lang="fr-FR" sz="1100" dirty="0">
                  <a:solidFill>
                    <a:schemeClr val="bg1"/>
                  </a:solidFill>
                  <a:latin typeface="Impact" panose="020B0806030902050204" pitchFamily="34" charset="0"/>
                </a:endParaRPr>
              </a:p>
            </p:txBody>
          </p:sp>
          <p:sp>
            <p:nvSpPr>
              <p:cNvPr id="33" name="ZoneTexte 32"/>
              <p:cNvSpPr txBox="1"/>
              <p:nvPr/>
            </p:nvSpPr>
            <p:spPr>
              <a:xfrm>
                <a:off x="9024979" y="3991116"/>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a:t>
                </a:r>
                <a:endParaRPr lang="fr-FR" sz="1100" dirty="0">
                  <a:solidFill>
                    <a:schemeClr val="bg1"/>
                  </a:solidFill>
                  <a:latin typeface="Impact" panose="020B0806030902050204" pitchFamily="34" charset="0"/>
                </a:endParaRPr>
              </a:p>
            </p:txBody>
          </p:sp>
          <p:sp>
            <p:nvSpPr>
              <p:cNvPr id="34" name="ZoneTexte 33"/>
              <p:cNvSpPr txBox="1"/>
              <p:nvPr/>
            </p:nvSpPr>
            <p:spPr>
              <a:xfrm>
                <a:off x="9024979" y="4482585"/>
                <a:ext cx="5625933" cy="261610"/>
              </a:xfrm>
              <a:prstGeom prst="rect">
                <a:avLst/>
              </a:prstGeom>
              <a:noFill/>
            </p:spPr>
            <p:txBody>
              <a:bodyPr wrap="square" rtlCol="0">
                <a:spAutoFit/>
              </a:bodyPr>
              <a:lstStyle/>
              <a:p>
                <a:r>
                  <a:rPr lang="fr-FR" sz="1100" dirty="0" err="1" smtClean="0">
                    <a:solidFill>
                      <a:schemeClr val="bg1"/>
                    </a:solidFill>
                    <a:latin typeface="Impact" panose="020B0806030902050204" pitchFamily="34" charset="0"/>
                  </a:rPr>
                  <a:t>raidinfrance</a:t>
                </a:r>
                <a:endParaRPr lang="fr-FR" sz="1100" dirty="0">
                  <a:solidFill>
                    <a:schemeClr val="bg1"/>
                  </a:solidFill>
                  <a:latin typeface="Impact" panose="020B0806030902050204" pitchFamily="34" charset="0"/>
                </a:endParaRPr>
              </a:p>
            </p:txBody>
          </p:sp>
        </p:grpSp>
        <p:pic>
          <p:nvPicPr>
            <p:cNvPr id="36" name="Imag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5945" y="6358755"/>
              <a:ext cx="429738" cy="414680"/>
            </a:xfrm>
            <a:prstGeom prst="rect">
              <a:avLst/>
            </a:prstGeom>
            <a:effectLst/>
          </p:spPr>
        </p:pic>
      </p:grpSp>
      <p:sp>
        <p:nvSpPr>
          <p:cNvPr id="35" name="ZoneTexte 34"/>
          <p:cNvSpPr txBox="1"/>
          <p:nvPr/>
        </p:nvSpPr>
        <p:spPr>
          <a:xfrm>
            <a:off x="802769" y="2305094"/>
            <a:ext cx="3146091" cy="1354217"/>
          </a:xfrm>
          <a:prstGeom prst="rect">
            <a:avLst/>
          </a:prstGeom>
          <a:noFill/>
        </p:spPr>
        <p:txBody>
          <a:bodyPr wrap="square" rtlCol="0">
            <a:spAutoFit/>
          </a:bodyPr>
          <a:lstStyle/>
          <a:p>
            <a:r>
              <a:rPr lang="fr-FR" sz="2000" dirty="0" smtClean="0">
                <a:solidFill>
                  <a:schemeClr val="bg1"/>
                </a:solidFill>
                <a:latin typeface="Impact" panose="020B0806030902050204" pitchFamily="34" charset="0"/>
              </a:rPr>
              <a:t>Contact :</a:t>
            </a:r>
          </a:p>
          <a:p>
            <a:endParaRPr lang="fr-FR" dirty="0">
              <a:solidFill>
                <a:schemeClr val="bg1"/>
              </a:solidFill>
              <a:latin typeface="Impact" panose="020B0806030902050204" pitchFamily="34" charset="0"/>
            </a:endParaRPr>
          </a:p>
          <a:p>
            <a:r>
              <a:rPr lang="fr-FR" sz="1100" dirty="0" smtClean="0">
                <a:solidFill>
                  <a:schemeClr val="bg1"/>
                </a:solidFill>
                <a:latin typeface="Impact" panose="020B0806030902050204" pitchFamily="34" charset="0"/>
              </a:rPr>
              <a:t>Name</a:t>
            </a:r>
          </a:p>
          <a:p>
            <a:r>
              <a:rPr lang="fr-FR" sz="1100" dirty="0">
                <a:solidFill>
                  <a:schemeClr val="bg1"/>
                </a:solidFill>
                <a:latin typeface="Impact" panose="020B0806030902050204" pitchFamily="34" charset="0"/>
              </a:rPr>
              <a:t>mail </a:t>
            </a:r>
            <a:r>
              <a:rPr lang="fr-FR" sz="1100" dirty="0" err="1" smtClean="0">
                <a:solidFill>
                  <a:schemeClr val="bg1"/>
                </a:solidFill>
                <a:latin typeface="Impact" panose="020B0806030902050204" pitchFamily="34" charset="0"/>
              </a:rPr>
              <a:t>address</a:t>
            </a:r>
            <a:endParaRPr lang="fr-FR" sz="1100" dirty="0" smtClean="0">
              <a:solidFill>
                <a:schemeClr val="bg1"/>
              </a:solidFill>
              <a:latin typeface="Impact" panose="020B0806030902050204" pitchFamily="34" charset="0"/>
            </a:endParaRPr>
          </a:p>
          <a:p>
            <a:r>
              <a:rPr lang="fr-FR" sz="1100" dirty="0" smtClean="0">
                <a:solidFill>
                  <a:schemeClr val="bg1"/>
                </a:solidFill>
                <a:latin typeface="Impact" panose="020B0806030902050204" pitchFamily="34" charset="0"/>
              </a:rPr>
              <a:t>Phone </a:t>
            </a:r>
          </a:p>
          <a:p>
            <a:r>
              <a:rPr lang="fr-FR" sz="1100" dirty="0">
                <a:solidFill>
                  <a:schemeClr val="bg1"/>
                </a:solidFill>
                <a:latin typeface="Impact" panose="020B0806030902050204" pitchFamily="34" charset="0"/>
              </a:rPr>
              <a:t>Team </a:t>
            </a:r>
            <a:r>
              <a:rPr lang="fr-FR" sz="1100" dirty="0" err="1">
                <a:solidFill>
                  <a:schemeClr val="bg1"/>
                </a:solidFill>
                <a:latin typeface="Impact" panose="020B0806030902050204" pitchFamily="34" charset="0"/>
              </a:rPr>
              <a:t>website</a:t>
            </a:r>
            <a:endParaRPr lang="fr-FR" sz="1100" dirty="0">
              <a:solidFill>
                <a:schemeClr val="bg1"/>
              </a:solidFill>
              <a:latin typeface="Impact" panose="020B0806030902050204" pitchFamily="34" charset="0"/>
            </a:endParaRPr>
          </a:p>
        </p:txBody>
      </p:sp>
    </p:spTree>
    <p:extLst>
      <p:ext uri="{BB962C8B-B14F-4D97-AF65-F5344CB8AC3E}">
        <p14:creationId xmlns:p14="http://schemas.microsoft.com/office/powerpoint/2010/main" val="5178007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8238" y="0"/>
            <a:ext cx="11724879" cy="6882713"/>
            <a:chOff x="-8238" y="0"/>
            <a:chExt cx="11724879" cy="6882713"/>
          </a:xfrm>
        </p:grpSpPr>
        <p:grpSp>
          <p:nvGrpSpPr>
            <p:cNvPr id="4" name="Groupe 3"/>
            <p:cNvGrpSpPr/>
            <p:nvPr/>
          </p:nvGrpSpPr>
          <p:grpSpPr>
            <a:xfrm>
              <a:off x="-8238" y="0"/>
              <a:ext cx="11724879" cy="6882713"/>
              <a:chOff x="-5064" y="0"/>
              <a:chExt cx="11724879" cy="6882713"/>
            </a:xfrm>
          </p:grpSpPr>
          <p:pic>
            <p:nvPicPr>
              <p:cNvPr id="34" name="Image 33"/>
              <p:cNvPicPr>
                <a:picLocks noChangeAspect="1"/>
              </p:cNvPicPr>
              <p:nvPr/>
            </p:nvPicPr>
            <p:blipFill rotWithShape="1">
              <a:blip r:embed="rId2" cstate="print">
                <a:extLst>
                  <a:ext uri="{28A0092B-C50C-407E-A947-70E740481C1C}">
                    <a14:useLocalDpi xmlns:a14="http://schemas.microsoft.com/office/drawing/2010/main" val="0"/>
                  </a:ext>
                </a:extLst>
              </a:blip>
              <a:srcRect l="9219" r="34121"/>
              <a:stretch/>
            </p:blipFill>
            <p:spPr>
              <a:xfrm>
                <a:off x="1913" y="0"/>
                <a:ext cx="5822239" cy="6858000"/>
              </a:xfrm>
              <a:prstGeom prst="rect">
                <a:avLst/>
              </a:prstGeom>
            </p:spPr>
          </p:pic>
          <p:sp>
            <p:nvSpPr>
              <p:cNvPr id="5" name="Triangle rectangle 4"/>
              <p:cNvSpPr/>
              <p:nvPr/>
            </p:nvSpPr>
            <p:spPr>
              <a:xfrm rot="10800000">
                <a:off x="2715682" y="3853"/>
                <a:ext cx="3114551" cy="687886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rectangle 5"/>
              <p:cNvSpPr/>
              <p:nvPr/>
            </p:nvSpPr>
            <p:spPr>
              <a:xfrm>
                <a:off x="-5064" y="3458553"/>
                <a:ext cx="1547260" cy="3402323"/>
              </a:xfrm>
              <a:prstGeom prst="rtTriangl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236" y="336922"/>
                <a:ext cx="2473593" cy="2473593"/>
              </a:xfrm>
              <a:prstGeom prst="rect">
                <a:avLst/>
              </a:prstGeom>
            </p:spPr>
          </p:pic>
          <p:grpSp>
            <p:nvGrpSpPr>
              <p:cNvPr id="30" name="Groupe 29"/>
              <p:cNvGrpSpPr/>
              <p:nvPr/>
            </p:nvGrpSpPr>
            <p:grpSpPr>
              <a:xfrm>
                <a:off x="3605671" y="808275"/>
                <a:ext cx="2892663" cy="618011"/>
                <a:chOff x="3857891" y="934291"/>
                <a:chExt cx="2892663" cy="618011"/>
              </a:xfrm>
            </p:grpSpPr>
            <p:sp>
              <p:nvSpPr>
                <p:cNvPr id="10" name="ZoneTexte 9"/>
                <p:cNvSpPr txBox="1"/>
                <p:nvPr/>
              </p:nvSpPr>
              <p:spPr>
                <a:xfrm>
                  <a:off x="3857891" y="934291"/>
                  <a:ext cx="1863635" cy="523220"/>
                </a:xfrm>
                <a:prstGeom prst="rect">
                  <a:avLst/>
                </a:prstGeom>
                <a:noFill/>
              </p:spPr>
              <p:txBody>
                <a:bodyPr wrap="square" rtlCol="0">
                  <a:spAutoFit/>
                </a:bodyPr>
                <a:lstStyle/>
                <a:p>
                  <a:r>
                    <a:rPr lang="fr-FR" sz="2800" dirty="0" smtClean="0">
                      <a:solidFill>
                        <a:srgbClr val="CC0000"/>
                      </a:solidFill>
                      <a:latin typeface="Impact" panose="020B0806030902050204" pitchFamily="34" charset="0"/>
                    </a:rPr>
                    <a:t>SUMMARY</a:t>
                  </a:r>
                  <a:endParaRPr lang="fr-FR" sz="2800" dirty="0">
                    <a:solidFill>
                      <a:srgbClr val="CC0000"/>
                    </a:solidFill>
                    <a:latin typeface="Impact" panose="020B0806030902050204" pitchFamily="34" charset="0"/>
                  </a:endParaRPr>
                </a:p>
              </p:txBody>
            </p:sp>
            <p:sp>
              <p:nvSpPr>
                <p:cNvPr id="11" name="Rectangle 10"/>
                <p:cNvSpPr/>
                <p:nvPr/>
              </p:nvSpPr>
              <p:spPr>
                <a:xfrm>
                  <a:off x="3937685" y="1506583"/>
                  <a:ext cx="2812869"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87118"/>
              <a:stretch/>
            </p:blipFill>
            <p:spPr>
              <a:xfrm>
                <a:off x="188965" y="6058410"/>
                <a:ext cx="905376" cy="585022"/>
              </a:xfrm>
              <a:prstGeom prst="rect">
                <a:avLst/>
              </a:prstGeom>
            </p:spPr>
          </p:pic>
          <p:grpSp>
            <p:nvGrpSpPr>
              <p:cNvPr id="25" name="Groupe 24"/>
              <p:cNvGrpSpPr/>
              <p:nvPr/>
            </p:nvGrpSpPr>
            <p:grpSpPr>
              <a:xfrm>
                <a:off x="5605496" y="4985188"/>
                <a:ext cx="6114319" cy="1893887"/>
                <a:chOff x="5031201" y="5187053"/>
                <a:chExt cx="6114319" cy="1893887"/>
              </a:xfrm>
            </p:grpSpPr>
            <p:sp>
              <p:nvSpPr>
                <p:cNvPr id="21" name="ZoneTexte 20"/>
                <p:cNvSpPr txBox="1"/>
                <p:nvPr/>
              </p:nvSpPr>
              <p:spPr>
                <a:xfrm>
                  <a:off x="5397851" y="5618362"/>
                  <a:ext cx="5747669" cy="738664"/>
                </a:xfrm>
                <a:prstGeom prst="rect">
                  <a:avLst/>
                </a:prstGeom>
                <a:noFill/>
              </p:spPr>
              <p:txBody>
                <a:bodyPr wrap="square" rtlCol="0">
                  <a:spAutoFit/>
                </a:bodyPr>
                <a:lstStyle/>
                <a:p>
                  <a:r>
                    <a:rPr lang="en-US" sz="1400" b="1" i="1" dirty="0">
                      <a:solidFill>
                        <a:srgbClr val="CC0000"/>
                      </a:solidFill>
                      <a:latin typeface="Bradley Hand ITC" panose="03070402050302030203" pitchFamily="66" charset="0"/>
                    </a:rPr>
                    <a:t>An unforgettable memory, a wonderful and professional </a:t>
                  </a:r>
                  <a:r>
                    <a:rPr lang="en-US" sz="1400" b="1" i="1" dirty="0" err="1">
                      <a:solidFill>
                        <a:srgbClr val="CC0000"/>
                      </a:solidFill>
                      <a:latin typeface="Bradley Hand ITC" panose="03070402050302030203" pitchFamily="66" charset="0"/>
                    </a:rPr>
                    <a:t>organising</a:t>
                  </a:r>
                  <a:r>
                    <a:rPr lang="en-US" sz="1400" b="1" i="1" dirty="0">
                      <a:solidFill>
                        <a:srgbClr val="CC0000"/>
                      </a:solidFill>
                      <a:latin typeface="Bradley Hand ITC" panose="03070402050302030203" pitchFamily="66" charset="0"/>
                    </a:rPr>
                    <a:t> team [...] Raid in France never fails keeping up with our expectation ; it's an incredible support for promoting territories.</a:t>
                  </a:r>
                  <a:endParaRPr lang="fr-FR" sz="1400" b="1" i="1" dirty="0">
                    <a:solidFill>
                      <a:srgbClr val="CC0000"/>
                    </a:solidFill>
                    <a:latin typeface="Bradley Hand ITC" panose="03070402050302030203" pitchFamily="66" charset="0"/>
                  </a:endParaRPr>
                </a:p>
              </p:txBody>
            </p:sp>
            <p:sp>
              <p:nvSpPr>
                <p:cNvPr id="22" name="ZoneTexte 21"/>
                <p:cNvSpPr txBox="1"/>
                <p:nvPr/>
              </p:nvSpPr>
              <p:spPr>
                <a:xfrm>
                  <a:off x="5031201" y="5187053"/>
                  <a:ext cx="505097"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23" name="ZoneTexte 22"/>
                <p:cNvSpPr txBox="1"/>
                <p:nvPr/>
              </p:nvSpPr>
              <p:spPr>
                <a:xfrm>
                  <a:off x="9043874" y="5849834"/>
                  <a:ext cx="518903"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24" name="ZoneTexte 23"/>
                <p:cNvSpPr txBox="1"/>
                <p:nvPr/>
              </p:nvSpPr>
              <p:spPr>
                <a:xfrm>
                  <a:off x="8645344" y="5824438"/>
                  <a:ext cx="548640" cy="646331"/>
                </a:xfrm>
                <a:prstGeom prst="rect">
                  <a:avLst/>
                </a:prstGeom>
                <a:noFill/>
              </p:spPr>
              <p:txBody>
                <a:bodyPr wrap="square" rtlCol="0">
                  <a:spAutoFit/>
                </a:bodyPr>
                <a:lstStyle/>
                <a:p>
                  <a:r>
                    <a:rPr lang="fr-FR" sz="3600" b="1" i="1" dirty="0" smtClean="0">
                      <a:latin typeface="Bradley Hand ITC" panose="03070402050302030203" pitchFamily="66" charset="0"/>
                    </a:rPr>
                    <a:t>…</a:t>
                  </a:r>
                  <a:endParaRPr lang="fr-FR" sz="3600" dirty="0"/>
                </a:p>
              </p:txBody>
            </p:sp>
          </p:grpSp>
          <p:grpSp>
            <p:nvGrpSpPr>
              <p:cNvPr id="28" name="Groupe 27"/>
              <p:cNvGrpSpPr/>
              <p:nvPr/>
            </p:nvGrpSpPr>
            <p:grpSpPr>
              <a:xfrm>
                <a:off x="5943306" y="6138027"/>
                <a:ext cx="3280753" cy="307777"/>
                <a:chOff x="5935068" y="6065769"/>
                <a:chExt cx="3280753" cy="307777"/>
              </a:xfrm>
            </p:grpSpPr>
            <p:sp>
              <p:nvSpPr>
                <p:cNvPr id="26" name="ZoneTexte 25"/>
                <p:cNvSpPr txBox="1"/>
                <p:nvPr/>
              </p:nvSpPr>
              <p:spPr>
                <a:xfrm>
                  <a:off x="5935068" y="6065769"/>
                  <a:ext cx="2490651" cy="307777"/>
                </a:xfrm>
                <a:prstGeom prst="rect">
                  <a:avLst/>
                </a:prstGeom>
                <a:noFill/>
              </p:spPr>
              <p:txBody>
                <a:bodyPr wrap="square" rtlCol="0">
                  <a:spAutoFit/>
                </a:bodyPr>
                <a:lstStyle/>
                <a:p>
                  <a:pPr algn="r"/>
                  <a:r>
                    <a:rPr lang="fr-FR" sz="700" b="1" dirty="0" smtClean="0">
                      <a:latin typeface="Arial" panose="020B0604020202020204" pitchFamily="34" charset="0"/>
                      <a:cs typeface="Arial" panose="020B0604020202020204" pitchFamily="34" charset="0"/>
                    </a:rPr>
                    <a:t>Christian FEROUSSIER, </a:t>
                  </a:r>
                  <a:r>
                    <a:rPr lang="en-US" sz="700" b="1" dirty="0">
                      <a:latin typeface="Arial" panose="020B0604020202020204" pitchFamily="34" charset="0"/>
                      <a:cs typeface="Arial" panose="020B0604020202020204" pitchFamily="34" charset="0"/>
                    </a:rPr>
                    <a:t>Vice-President for Sports of </a:t>
                  </a:r>
                  <a:r>
                    <a:rPr lang="en-US" sz="700" b="1" dirty="0" err="1" smtClean="0">
                      <a:latin typeface="Arial" panose="020B0604020202020204" pitchFamily="34" charset="0"/>
                      <a:cs typeface="Arial" panose="020B0604020202020204" pitchFamily="34" charset="0"/>
                    </a:rPr>
                    <a:t>of</a:t>
                  </a:r>
                  <a:r>
                    <a:rPr lang="en-US" sz="700" b="1" dirty="0" smtClean="0">
                      <a:latin typeface="Arial" panose="020B0604020202020204" pitchFamily="34" charset="0"/>
                      <a:cs typeface="Arial" panose="020B0604020202020204" pitchFamily="34" charset="0"/>
                    </a:rPr>
                    <a:t> the </a:t>
                  </a:r>
                  <a:r>
                    <a:rPr lang="fr-FR" sz="700" b="1" dirty="0" smtClean="0">
                      <a:latin typeface="Arial" panose="020B0604020202020204" pitchFamily="34" charset="0"/>
                      <a:cs typeface="Arial" panose="020B0604020202020204" pitchFamily="34" charset="0"/>
                    </a:rPr>
                    <a:t>Ardèche </a:t>
                  </a:r>
                  <a:r>
                    <a:rPr lang="en-US" sz="700" b="1" dirty="0" smtClean="0">
                      <a:latin typeface="Arial" panose="020B0604020202020204" pitchFamily="34" charset="0"/>
                      <a:cs typeface="Arial" panose="020B0604020202020204" pitchFamily="34" charset="0"/>
                    </a:rPr>
                    <a:t>Department</a:t>
                  </a:r>
                  <a:r>
                    <a:rPr lang="fr-FR" sz="700" b="1" dirty="0" smtClean="0">
                      <a:latin typeface="Arial" panose="020B0604020202020204" pitchFamily="34" charset="0"/>
                      <a:cs typeface="Arial" panose="020B0604020202020204" pitchFamily="34" charset="0"/>
                    </a:rPr>
                    <a:t>  (2017)</a:t>
                  </a:r>
                  <a:endParaRPr lang="fr-FR" sz="700" b="1" dirty="0">
                    <a:latin typeface="Arial" panose="020B0604020202020204" pitchFamily="34" charset="0"/>
                    <a:cs typeface="Arial" panose="020B0604020202020204" pitchFamily="34" charset="0"/>
                  </a:endParaRPr>
                </a:p>
              </p:txBody>
            </p:sp>
            <p:pic>
              <p:nvPicPr>
                <p:cNvPr id="27" name="Picture 4" descr="Fichier:Logo Département Ardèche 2015.svg — Wikipé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9000" y="6094676"/>
                  <a:ext cx="806821" cy="254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e 1"/>
              <p:cNvGrpSpPr/>
              <p:nvPr/>
            </p:nvGrpSpPr>
            <p:grpSpPr>
              <a:xfrm>
                <a:off x="4619425" y="1873575"/>
                <a:ext cx="3951729" cy="2895866"/>
                <a:chOff x="4611187" y="1970855"/>
                <a:chExt cx="3951729" cy="2895866"/>
              </a:xfrm>
            </p:grpSpPr>
            <p:grpSp>
              <p:nvGrpSpPr>
                <p:cNvPr id="29" name="Groupe 28"/>
                <p:cNvGrpSpPr/>
                <p:nvPr/>
              </p:nvGrpSpPr>
              <p:grpSpPr>
                <a:xfrm>
                  <a:off x="4611187" y="1970855"/>
                  <a:ext cx="3428942" cy="2256538"/>
                  <a:chOff x="4489267" y="2393696"/>
                  <a:chExt cx="3428942" cy="2256538"/>
                </a:xfrm>
              </p:grpSpPr>
              <p:sp>
                <p:nvSpPr>
                  <p:cNvPr id="14" name="ZoneTexte 13"/>
                  <p:cNvSpPr txBox="1"/>
                  <p:nvPr/>
                </p:nvSpPr>
                <p:spPr>
                  <a:xfrm>
                    <a:off x="4489267" y="2393696"/>
                    <a:ext cx="2481943" cy="338554"/>
                  </a:xfrm>
                  <a:prstGeom prst="rect">
                    <a:avLst/>
                  </a:prstGeom>
                  <a:noFill/>
                </p:spPr>
                <p:txBody>
                  <a:bodyPr wrap="square" rtlCol="0">
                    <a:spAutoFit/>
                  </a:bodyPr>
                  <a:lstStyle/>
                  <a:p>
                    <a:r>
                      <a:rPr lang="fr-FR" sz="1600" dirty="0" smtClean="0">
                        <a:latin typeface="Impact" panose="020B0806030902050204" pitchFamily="34" charset="0"/>
                      </a:rPr>
                      <a:t>1. OUR TEAM</a:t>
                    </a:r>
                    <a:endParaRPr lang="fr-FR" sz="1600" dirty="0">
                      <a:latin typeface="Impact" panose="020B0806030902050204" pitchFamily="34" charset="0"/>
                    </a:endParaRPr>
                  </a:p>
                </p:txBody>
              </p:sp>
              <p:sp>
                <p:nvSpPr>
                  <p:cNvPr id="16" name="ZoneTexte 15"/>
                  <p:cNvSpPr txBox="1"/>
                  <p:nvPr/>
                </p:nvSpPr>
                <p:spPr>
                  <a:xfrm>
                    <a:off x="4737230" y="3033024"/>
                    <a:ext cx="2786976" cy="338554"/>
                  </a:xfrm>
                  <a:prstGeom prst="rect">
                    <a:avLst/>
                  </a:prstGeom>
                  <a:noFill/>
                </p:spPr>
                <p:txBody>
                  <a:bodyPr wrap="square" rtlCol="0">
                    <a:spAutoFit/>
                  </a:bodyPr>
                  <a:lstStyle/>
                  <a:p>
                    <a:r>
                      <a:rPr lang="fr-FR" sz="1600" dirty="0" smtClean="0">
                        <a:latin typeface="Impact" panose="020B0806030902050204" pitchFamily="34" charset="0"/>
                      </a:rPr>
                      <a:t>2. THE EVENT</a:t>
                    </a:r>
                    <a:endParaRPr lang="fr-FR" sz="1600" dirty="0">
                      <a:latin typeface="Impact" panose="020B0806030902050204" pitchFamily="34" charset="0"/>
                    </a:endParaRPr>
                  </a:p>
                </p:txBody>
              </p:sp>
              <p:sp>
                <p:nvSpPr>
                  <p:cNvPr id="18" name="ZoneTexte 17"/>
                  <p:cNvSpPr txBox="1"/>
                  <p:nvPr/>
                </p:nvSpPr>
                <p:spPr>
                  <a:xfrm>
                    <a:off x="5016112" y="3672352"/>
                    <a:ext cx="2902097" cy="338554"/>
                  </a:xfrm>
                  <a:prstGeom prst="rect">
                    <a:avLst/>
                  </a:prstGeom>
                  <a:noFill/>
                </p:spPr>
                <p:txBody>
                  <a:bodyPr wrap="square" rtlCol="0">
                    <a:spAutoFit/>
                  </a:bodyPr>
                  <a:lstStyle/>
                  <a:p>
                    <a:r>
                      <a:rPr lang="fr-FR" sz="1600" dirty="0" smtClean="0">
                        <a:latin typeface="Impact" panose="020B0806030902050204" pitchFamily="34" charset="0"/>
                      </a:rPr>
                      <a:t>3. BACK TO THE 2018 EDITION</a:t>
                    </a:r>
                    <a:endParaRPr lang="fr-FR" sz="1600" dirty="0">
                      <a:latin typeface="Impact" panose="020B0806030902050204" pitchFamily="34" charset="0"/>
                    </a:endParaRPr>
                  </a:p>
                </p:txBody>
              </p:sp>
              <p:sp>
                <p:nvSpPr>
                  <p:cNvPr id="20" name="ZoneTexte 19"/>
                  <p:cNvSpPr txBox="1"/>
                  <p:nvPr/>
                </p:nvSpPr>
                <p:spPr>
                  <a:xfrm>
                    <a:off x="5272784" y="4311680"/>
                    <a:ext cx="2481943" cy="338554"/>
                  </a:xfrm>
                  <a:prstGeom prst="rect">
                    <a:avLst/>
                  </a:prstGeom>
                  <a:noFill/>
                </p:spPr>
                <p:txBody>
                  <a:bodyPr wrap="square" rtlCol="0">
                    <a:spAutoFit/>
                  </a:bodyPr>
                  <a:lstStyle/>
                  <a:p>
                    <a:r>
                      <a:rPr lang="fr-FR" sz="1600" dirty="0" smtClean="0">
                        <a:latin typeface="Impact" panose="020B0806030902050204" pitchFamily="34" charset="0"/>
                      </a:rPr>
                      <a:t>4. </a:t>
                    </a:r>
                    <a:r>
                      <a:rPr lang="fr-FR" sz="1600" dirty="0">
                        <a:latin typeface="Impact" panose="020B0806030902050204" pitchFamily="34" charset="0"/>
                      </a:rPr>
                      <a:t>RAID IN FRANCE 2021</a:t>
                    </a:r>
                  </a:p>
                </p:txBody>
              </p:sp>
            </p:grpSp>
            <p:sp>
              <p:nvSpPr>
                <p:cNvPr id="33" name="ZoneTexte 32"/>
                <p:cNvSpPr txBox="1"/>
                <p:nvPr/>
              </p:nvSpPr>
              <p:spPr>
                <a:xfrm>
                  <a:off x="5721112" y="4528167"/>
                  <a:ext cx="2841804" cy="338554"/>
                </a:xfrm>
                <a:prstGeom prst="rect">
                  <a:avLst/>
                </a:prstGeom>
                <a:noFill/>
              </p:spPr>
              <p:txBody>
                <a:bodyPr wrap="square" rtlCol="0">
                  <a:spAutoFit/>
                </a:bodyPr>
                <a:lstStyle/>
                <a:p>
                  <a:r>
                    <a:rPr lang="fr-FR" sz="1600" dirty="0">
                      <a:latin typeface="Impact" panose="020B0806030902050204" pitchFamily="34" charset="0"/>
                    </a:rPr>
                    <a:t>5</a:t>
                  </a:r>
                  <a:r>
                    <a:rPr lang="fr-FR" sz="1600" dirty="0" smtClean="0">
                      <a:latin typeface="Impact" panose="020B0806030902050204" pitchFamily="34" charset="0"/>
                    </a:rPr>
                    <a:t>. OUR SPONSORSHIP OFFER</a:t>
                  </a:r>
                  <a:endParaRPr lang="fr-FR" sz="1600" dirty="0">
                    <a:latin typeface="Impact" panose="020B0806030902050204" pitchFamily="34" charset="0"/>
                  </a:endParaRPr>
                </a:p>
              </p:txBody>
            </p:sp>
          </p:grpSp>
        </p:grpSp>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8166" y="1870699"/>
              <a:ext cx="282004" cy="272122"/>
            </a:xfrm>
            <a:prstGeom prst="rect">
              <a:avLst/>
            </a:prstGeom>
            <a:effectLst/>
          </p:spPr>
        </p:pic>
        <p:pic>
          <p:nvPicPr>
            <p:cNvPr id="36" name="Imag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946" y="2538393"/>
              <a:ext cx="282004" cy="272122"/>
            </a:xfrm>
            <a:prstGeom prst="rect">
              <a:avLst/>
            </a:prstGeom>
            <a:effectLst/>
          </p:spPr>
        </p:pic>
        <p:pic>
          <p:nvPicPr>
            <p:cNvPr id="37" name="Imag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4214" y="3171161"/>
              <a:ext cx="282004" cy="272122"/>
            </a:xfrm>
            <a:prstGeom prst="rect">
              <a:avLst/>
            </a:prstGeom>
            <a:effectLst/>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9414" y="3811084"/>
              <a:ext cx="282004" cy="272122"/>
            </a:xfrm>
            <a:prstGeom prst="rect">
              <a:avLst/>
            </a:prstGeom>
            <a:effectLst/>
          </p:spPr>
        </p:pic>
        <p:pic>
          <p:nvPicPr>
            <p:cNvPr id="39" name="Imag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8929" y="4446545"/>
              <a:ext cx="282004" cy="272122"/>
            </a:xfrm>
            <a:prstGeom prst="rect">
              <a:avLst/>
            </a:prstGeom>
            <a:effectLst/>
          </p:spPr>
        </p:pic>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89" y="64800"/>
              <a:ext cx="282004" cy="272122"/>
            </a:xfrm>
            <a:prstGeom prst="rect">
              <a:avLst/>
            </a:prstGeom>
            <a:effectLst/>
          </p:spPr>
        </p:pic>
      </p:grpSp>
    </p:spTree>
    <p:extLst>
      <p:ext uri="{BB962C8B-B14F-4D97-AF65-F5344CB8AC3E}">
        <p14:creationId xmlns:p14="http://schemas.microsoft.com/office/powerpoint/2010/main" val="1133832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0"/>
            <a:ext cx="12192000" cy="6863642"/>
            <a:chOff x="0" y="0"/>
            <a:chExt cx="12192000" cy="6863642"/>
          </a:xfrm>
        </p:grpSpPr>
        <p:grpSp>
          <p:nvGrpSpPr>
            <p:cNvPr id="2" name="Groupe 1"/>
            <p:cNvGrpSpPr/>
            <p:nvPr/>
          </p:nvGrpSpPr>
          <p:grpSpPr>
            <a:xfrm>
              <a:off x="0" y="0"/>
              <a:ext cx="12192000" cy="6863642"/>
              <a:chOff x="0" y="0"/>
              <a:chExt cx="12192000" cy="6863642"/>
            </a:xfrm>
          </p:grpSpPr>
          <p:pic>
            <p:nvPicPr>
              <p:cNvPr id="4" name="Image 3"/>
              <p:cNvPicPr>
                <a:picLocks noChangeAspect="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b="6227"/>
              <a:stretch/>
            </p:blipFill>
            <p:spPr>
              <a:xfrm>
                <a:off x="0" y="8238"/>
                <a:ext cx="12192000" cy="6853646"/>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5837" y="4907479"/>
                <a:ext cx="1956163" cy="1956163"/>
              </a:xfrm>
              <a:prstGeom prst="rect">
                <a:avLst/>
              </a:prstGeom>
            </p:spPr>
          </p:pic>
          <p:sp>
            <p:nvSpPr>
              <p:cNvPr id="7" name="Titre 1"/>
              <p:cNvSpPr txBox="1">
                <a:spLocks/>
              </p:cNvSpPr>
              <p:nvPr/>
            </p:nvSpPr>
            <p:spPr>
              <a:xfrm>
                <a:off x="652607" y="4897483"/>
                <a:ext cx="5090153" cy="98819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smtClean="0">
                    <a:ln w="12700">
                      <a:solidFill>
                        <a:sysClr val="windowText" lastClr="000000"/>
                      </a:solidFill>
                    </a:ln>
                    <a:solidFill>
                      <a:schemeClr val="bg1"/>
                    </a:solidFill>
                    <a:latin typeface="Impact" panose="020B0806030902050204" pitchFamily="34" charset="0"/>
                  </a:rPr>
                  <a:t>1. OUR TEAM</a:t>
                </a:r>
              </a:p>
              <a:p>
                <a:pPr algn="l"/>
                <a:r>
                  <a:rPr lang="fr-FR" sz="5500" dirty="0" smtClean="0">
                    <a:ln>
                      <a:solidFill>
                        <a:schemeClr val="bg1"/>
                      </a:solidFill>
                    </a:ln>
                    <a:solidFill>
                      <a:srgbClr val="CC0000"/>
                    </a:solidFill>
                    <a:latin typeface="Impact" panose="020B0806030902050204" pitchFamily="34" charset="0"/>
                  </a:rPr>
                  <a:t>Team Name</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2601610" y="5631998"/>
                <a:ext cx="3362325" cy="6395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41" y="30894"/>
              <a:ext cx="346037" cy="333911"/>
            </a:xfrm>
            <a:prstGeom prst="rect">
              <a:avLst/>
            </a:prstGeom>
            <a:effectLst/>
          </p:spPr>
        </p:pic>
      </p:grpSp>
    </p:spTree>
    <p:extLst>
      <p:ext uri="{BB962C8B-B14F-4D97-AF65-F5344CB8AC3E}">
        <p14:creationId xmlns:p14="http://schemas.microsoft.com/office/powerpoint/2010/main" val="10993977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e 42"/>
          <p:cNvGrpSpPr/>
          <p:nvPr/>
        </p:nvGrpSpPr>
        <p:grpSpPr>
          <a:xfrm>
            <a:off x="-8238" y="0"/>
            <a:ext cx="12559956" cy="6906126"/>
            <a:chOff x="-12436" y="-31179"/>
            <a:chExt cx="12559956" cy="6906126"/>
          </a:xfrm>
        </p:grpSpPr>
        <p:pic>
          <p:nvPicPr>
            <p:cNvPr id="8196"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471" y="-31179"/>
              <a:ext cx="12192000" cy="690612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e 40"/>
            <p:cNvGrpSpPr/>
            <p:nvPr/>
          </p:nvGrpSpPr>
          <p:grpSpPr>
            <a:xfrm>
              <a:off x="0" y="5701266"/>
              <a:ext cx="12192000" cy="1162051"/>
              <a:chOff x="0" y="5701266"/>
              <a:chExt cx="12192000" cy="1162051"/>
            </a:xfrm>
          </p:grpSpPr>
          <p:sp>
            <p:nvSpPr>
              <p:cNvPr id="6" name="Rectangle 5"/>
              <p:cNvSpPr/>
              <p:nvPr/>
            </p:nvSpPr>
            <p:spPr>
              <a:xfrm>
                <a:off x="0" y="6463266"/>
                <a:ext cx="12192000" cy="400051"/>
              </a:xfrm>
              <a:prstGeom prst="rect">
                <a:avLst/>
              </a:prstGeom>
              <a:solidFill>
                <a:srgbClr val="1515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4236721" y="5701266"/>
                <a:ext cx="3705225"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4241074" y="5807234"/>
                <a:ext cx="3707253" cy="996010"/>
              </a:xfrm>
              <a:prstGeom prst="rect">
                <a:avLst/>
              </a:prstGeom>
            </p:spPr>
          </p:pic>
        </p:grpSp>
        <p:grpSp>
          <p:nvGrpSpPr>
            <p:cNvPr id="39" name="Groupe 38"/>
            <p:cNvGrpSpPr/>
            <p:nvPr/>
          </p:nvGrpSpPr>
          <p:grpSpPr>
            <a:xfrm>
              <a:off x="9635025" y="1581222"/>
              <a:ext cx="2208318" cy="1392071"/>
              <a:chOff x="9655701" y="1556479"/>
              <a:chExt cx="2208318" cy="1392071"/>
            </a:xfrm>
          </p:grpSpPr>
          <p:pic>
            <p:nvPicPr>
              <p:cNvPr id="16" name="Image 15"/>
              <p:cNvPicPr>
                <a:picLocks noChangeAspect="1"/>
              </p:cNvPicPr>
              <p:nvPr/>
            </p:nvPicPr>
            <p:blipFill rotWithShape="1">
              <a:blip r:embed="rId4" cstate="print">
                <a:extLst>
                  <a:ext uri="{28A0092B-C50C-407E-A947-70E740481C1C}">
                    <a14:useLocalDpi xmlns:a14="http://schemas.microsoft.com/office/drawing/2010/main" val="0"/>
                  </a:ext>
                </a:extLst>
              </a:blip>
              <a:srcRect l="13995" t="17382" r="13993" b="20171"/>
              <a:stretch/>
            </p:blipFill>
            <p:spPr>
              <a:xfrm rot="346853">
                <a:off x="9655701" y="1695755"/>
                <a:ext cx="2208318" cy="1252795"/>
              </a:xfrm>
              <a:prstGeom prst="rect">
                <a:avLst/>
              </a:prstGeom>
              <a:effectLst>
                <a:outerShdw blurRad="50800" dist="38100" sx="102000" sy="102000" algn="l" rotWithShape="0">
                  <a:prstClr val="black">
                    <a:alpha val="40000"/>
                  </a:prstClr>
                </a:outerShdw>
              </a:effec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502" y="1556479"/>
                <a:ext cx="574808" cy="448477"/>
              </a:xfrm>
              <a:prstGeom prst="rect">
                <a:avLst/>
              </a:prstGeom>
            </p:spPr>
          </p:pic>
        </p:grpSp>
        <p:grpSp>
          <p:nvGrpSpPr>
            <p:cNvPr id="36" name="Groupe 35"/>
            <p:cNvGrpSpPr/>
            <p:nvPr/>
          </p:nvGrpSpPr>
          <p:grpSpPr>
            <a:xfrm>
              <a:off x="-12436" y="113643"/>
              <a:ext cx="12192000" cy="1533884"/>
              <a:chOff x="-12436" y="113643"/>
              <a:chExt cx="12192000" cy="1533884"/>
            </a:xfrm>
          </p:grpSpPr>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b="70972"/>
              <a:stretch/>
            </p:blipFill>
            <p:spPr>
              <a:xfrm>
                <a:off x="2010032" y="192186"/>
                <a:ext cx="7933730" cy="1090210"/>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t="87361"/>
              <a:stretch/>
            </p:blipFill>
            <p:spPr>
              <a:xfrm>
                <a:off x="2010032" y="1162612"/>
                <a:ext cx="7933730" cy="484915"/>
              </a:xfrm>
              <a:prstGeom prst="rect">
                <a:avLst/>
              </a:prstGeom>
            </p:spPr>
          </p:pic>
          <p:sp>
            <p:nvSpPr>
              <p:cNvPr id="8" name="Titre 1"/>
              <p:cNvSpPr txBox="1">
                <a:spLocks/>
              </p:cNvSpPr>
              <p:nvPr/>
            </p:nvSpPr>
            <p:spPr>
              <a:xfrm>
                <a:off x="-12436" y="113643"/>
                <a:ext cx="12192000" cy="988192"/>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smtClean="0">
                    <a:ln w="28575">
                      <a:noFill/>
                    </a:ln>
                    <a:latin typeface="Kristen ITC" panose="03050502040202030202" pitchFamily="66" charset="0"/>
                  </a:rPr>
                  <a:t>Team Name</a:t>
                </a:r>
                <a:endParaRPr lang="fr-FR" sz="3600" b="1" dirty="0">
                  <a:ln w="28575">
                    <a:noFill/>
                  </a:ln>
                  <a:latin typeface="Kristen ITC" panose="03050502040202030202" pitchFamily="66" charset="0"/>
                </a:endParaRPr>
              </a:p>
            </p:txBody>
          </p:sp>
          <p:pic>
            <p:nvPicPr>
              <p:cNvPr id="26" name="Imag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0264" y="239645"/>
                <a:ext cx="306912" cy="502863"/>
              </a:xfrm>
              <a:prstGeom prst="rect">
                <a:avLst/>
              </a:prstGeom>
            </p:spPr>
          </p:pic>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216159">
                <a:off x="2569583" y="120328"/>
                <a:ext cx="306912" cy="502863"/>
              </a:xfrm>
              <a:prstGeom prst="rect">
                <a:avLst/>
              </a:prstGeom>
            </p:spPr>
          </p:pic>
        </p:grpSp>
        <p:grpSp>
          <p:nvGrpSpPr>
            <p:cNvPr id="37" name="Groupe 36"/>
            <p:cNvGrpSpPr/>
            <p:nvPr/>
          </p:nvGrpSpPr>
          <p:grpSpPr>
            <a:xfrm>
              <a:off x="244582" y="1157923"/>
              <a:ext cx="2938918" cy="5166678"/>
              <a:chOff x="244582" y="1157923"/>
              <a:chExt cx="2938918" cy="5166678"/>
            </a:xfrm>
          </p:grpSpPr>
          <p:grpSp>
            <p:nvGrpSpPr>
              <p:cNvPr id="35" name="Groupe 34"/>
              <p:cNvGrpSpPr/>
              <p:nvPr/>
            </p:nvGrpSpPr>
            <p:grpSpPr>
              <a:xfrm>
                <a:off x="244582" y="1157923"/>
                <a:ext cx="2938918" cy="5166678"/>
                <a:chOff x="244582" y="1157923"/>
                <a:chExt cx="2938918" cy="5166678"/>
              </a:xfrm>
            </p:grpSpPr>
            <p:pic>
              <p:nvPicPr>
                <p:cNvPr id="8204" name="Picture 12" descr="Yellow Sticky Notes PNG Image - PurePNG | Free transparent CC0 PNG Image  Library | Yellow sticky notes, Sticky notes, Paper background textu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46231">
                  <a:off x="244582" y="1157923"/>
                  <a:ext cx="2938918" cy="516667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rot="21161077">
                  <a:off x="546219" y="2055870"/>
                  <a:ext cx="1813683" cy="461665"/>
                </a:xfrm>
                <a:prstGeom prst="rect">
                  <a:avLst/>
                </a:prstGeom>
                <a:noFill/>
              </p:spPr>
              <p:txBody>
                <a:bodyPr wrap="square" rtlCol="0">
                  <a:spAutoFit/>
                </a:bodyPr>
                <a:lstStyle/>
                <a:p>
                  <a:pPr algn="ctr"/>
                  <a:r>
                    <a:rPr lang="fr-FR" sz="1200" b="1" dirty="0" smtClean="0">
                      <a:latin typeface="Kristen ITC" panose="03050502040202030202" pitchFamily="66" charset="0"/>
                    </a:rPr>
                    <a:t>Our team in a few </a:t>
                  </a:r>
                  <a:r>
                    <a:rPr lang="fr-FR" sz="1200" b="1" dirty="0" err="1" smtClean="0">
                      <a:latin typeface="Kristen ITC" panose="03050502040202030202" pitchFamily="66" charset="0"/>
                    </a:rPr>
                    <a:t>words</a:t>
                  </a:r>
                  <a:r>
                    <a:rPr lang="fr-FR" sz="1200" b="1" dirty="0" smtClean="0">
                      <a:latin typeface="Kristen ITC" panose="03050502040202030202" pitchFamily="66" charset="0"/>
                    </a:rPr>
                    <a:t>…</a:t>
                  </a:r>
                </a:p>
              </p:txBody>
            </p:sp>
          </p:grpSp>
          <p:sp>
            <p:nvSpPr>
              <p:cNvPr id="29" name="ZoneTexte 28"/>
              <p:cNvSpPr txBox="1"/>
              <p:nvPr/>
            </p:nvSpPr>
            <p:spPr>
              <a:xfrm rot="21161077">
                <a:off x="805144" y="2534043"/>
                <a:ext cx="1813683" cy="2700739"/>
              </a:xfrm>
              <a:prstGeom prst="rect">
                <a:avLst/>
              </a:prstGeom>
              <a:noFill/>
            </p:spPr>
            <p:txBody>
              <a:bodyPr wrap="square" rtlCol="0">
                <a:spAutoFit/>
              </a:bodyPr>
              <a:lstStyle/>
              <a:p>
                <a:endParaRPr lang="fr-FR" sz="1200" b="1" u="sng" dirty="0" smtClean="0">
                  <a:solidFill>
                    <a:srgbClr val="CC0000"/>
                  </a:solidFill>
                  <a:latin typeface="Arial Narrow" panose="020B0606020202030204" pitchFamily="34" charset="0"/>
                </a:endParaRPr>
              </a:p>
              <a:p>
                <a:r>
                  <a:rPr lang="fr-FR" sz="1050" dirty="0" smtClean="0">
                    <a:latin typeface="Kristen ITC" panose="03050502040202030202" pitchFamily="66" charset="0"/>
                  </a:rPr>
                  <a:t>jhslhmslmhsflmhfsmhsfmshmsfhsfmhfsmfhsmshsfmhsfoqhipdsjqipjudpqzudoziqo^ziqo^zidzo^qdiopqdci&lt;jcpwxjcpodwco^jdojco^pjwpocjpwdfjpdojupdfsvjspjvps^jvd^sjdsqopjvdpsqvjspqvjspqdvjqsp^vjdojdqopjqpjpqjcpj.</a:t>
                </a:r>
              </a:p>
              <a:p>
                <a:endParaRPr lang="fr-FR" sz="1050" dirty="0">
                  <a:latin typeface="Kristen ITC" panose="03050502040202030202" pitchFamily="66" charset="0"/>
                </a:endParaRPr>
              </a:p>
              <a:p>
                <a:r>
                  <a:rPr lang="fr-FR" sz="1050" dirty="0" smtClean="0">
                    <a:latin typeface="Kristen ITC" panose="03050502040202030202" pitchFamily="66" charset="0"/>
                  </a:rPr>
                  <a:t>klxhwoshwdxodshqnophnxipwhnipxhnipwhnidhviodhsiophvsbnhwduhiqudsqgzyzegfygzqhlwjkjlmwjùmwki.</a:t>
                </a:r>
                <a:endParaRPr lang="fr-FR" sz="1050" dirty="0">
                  <a:latin typeface="Kristen ITC" panose="03050502040202030202" pitchFamily="66" charset="0"/>
                </a:endParaRPr>
              </a:p>
            </p:txBody>
          </p:sp>
        </p:grpSp>
        <p:grpSp>
          <p:nvGrpSpPr>
            <p:cNvPr id="40" name="Groupe 39"/>
            <p:cNvGrpSpPr/>
            <p:nvPr/>
          </p:nvGrpSpPr>
          <p:grpSpPr>
            <a:xfrm>
              <a:off x="8922940" y="2849995"/>
              <a:ext cx="3624580" cy="3460345"/>
              <a:chOff x="8943610" y="2837123"/>
              <a:chExt cx="3624580" cy="3460345"/>
            </a:xfrm>
          </p:grpSpPr>
          <p:pic>
            <p:nvPicPr>
              <p:cNvPr id="28" name="Picture 2" descr="https://pixabay.com/get/52e5d140435aa514f6d1867dda353678153dd8e35555744a_1920.png"/>
              <p:cNvPicPr>
                <a:picLocks noChangeAspect="1" noChangeArrowheads="1"/>
              </p:cNvPicPr>
              <p:nvPr/>
            </p:nvPicPr>
            <p:blipFill rotWithShape="1">
              <a:blip r:embed="rId10">
                <a:extLst>
                  <a:ext uri="{28A0092B-C50C-407E-A947-70E740481C1C}">
                    <a14:useLocalDpi xmlns:a14="http://schemas.microsoft.com/office/drawing/2010/main" val="0"/>
                  </a:ext>
                </a:extLst>
              </a:blip>
              <a:srcRect l="63355" b="50500"/>
              <a:stretch/>
            </p:blipFill>
            <p:spPr bwMode="auto">
              <a:xfrm rot="1266222">
                <a:off x="8943610" y="2837123"/>
                <a:ext cx="3624580" cy="3460345"/>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9877" y="3383095"/>
                <a:ext cx="507681" cy="396103"/>
              </a:xfrm>
              <a:prstGeom prst="rect">
                <a:avLst/>
              </a:prstGeom>
            </p:spPr>
          </p:pic>
          <p:sp>
            <p:nvSpPr>
              <p:cNvPr id="12" name="ZoneTexte 11"/>
              <p:cNvSpPr txBox="1"/>
              <p:nvPr/>
            </p:nvSpPr>
            <p:spPr>
              <a:xfrm>
                <a:off x="9487176" y="3846350"/>
                <a:ext cx="2073470" cy="276999"/>
              </a:xfrm>
              <a:prstGeom prst="rect">
                <a:avLst/>
              </a:prstGeom>
              <a:noFill/>
            </p:spPr>
            <p:txBody>
              <a:bodyPr wrap="square" rtlCol="0">
                <a:spAutoFit/>
              </a:bodyPr>
              <a:lstStyle/>
              <a:p>
                <a:pPr algn="ctr"/>
                <a:r>
                  <a:rPr lang="fr-FR" sz="1200" b="1" dirty="0" err="1" smtClean="0">
                    <a:solidFill>
                      <a:srgbClr val="CC0000"/>
                    </a:solidFill>
                    <a:latin typeface="Kristen ITC" panose="03050502040202030202" pitchFamily="66" charset="0"/>
                    <a:cs typeface="FreesiaUPC" panose="020B0604020202020204" pitchFamily="34" charset="-34"/>
                  </a:rPr>
                  <a:t>Results</a:t>
                </a:r>
                <a:endParaRPr lang="fr-FR" sz="1200" b="1" dirty="0" smtClean="0">
                  <a:solidFill>
                    <a:srgbClr val="CC0000"/>
                  </a:solidFill>
                  <a:latin typeface="Kristen ITC" panose="03050502040202030202" pitchFamily="66" charset="0"/>
                  <a:cs typeface="FreesiaUPC" panose="020B0604020202020204" pitchFamily="34" charset="-34"/>
                </a:endParaRPr>
              </a:p>
            </p:txBody>
          </p:sp>
          <p:cxnSp>
            <p:nvCxnSpPr>
              <p:cNvPr id="3" name="Connecteur droit 2"/>
              <p:cNvCxnSpPr/>
              <p:nvPr/>
            </p:nvCxnSpPr>
            <p:spPr>
              <a:xfrm flipH="1">
                <a:off x="9563386" y="3981360"/>
                <a:ext cx="4687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11008468" y="3969840"/>
                <a:ext cx="4687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9520596" y="4194977"/>
                <a:ext cx="2073470" cy="600164"/>
              </a:xfrm>
              <a:prstGeom prst="rect">
                <a:avLst/>
              </a:prstGeom>
              <a:noFill/>
            </p:spPr>
            <p:txBody>
              <a:bodyPr wrap="square" rtlCol="0">
                <a:spAutoFit/>
              </a:bodyPr>
              <a:lstStyle/>
              <a:p>
                <a:r>
                  <a:rPr lang="fr-FR" sz="1100" b="1" dirty="0" smtClean="0">
                    <a:latin typeface="Kristen ITC" panose="03050502040202030202" pitchFamily="66" charset="0"/>
                    <a:cs typeface="FreesiaUPC" panose="020B0604020202020204" pitchFamily="34" charset="-34"/>
                  </a:rPr>
                  <a:t>2018 : 1</a:t>
                </a:r>
                <a:r>
                  <a:rPr lang="fr-FR" sz="1100" b="1" baseline="30000" dirty="0" smtClean="0">
                    <a:latin typeface="Kristen ITC" panose="03050502040202030202" pitchFamily="66" charset="0"/>
                    <a:cs typeface="FreesiaUPC" panose="020B0604020202020204" pitchFamily="34" charset="-34"/>
                  </a:rPr>
                  <a:t>st</a:t>
                </a:r>
                <a:r>
                  <a:rPr lang="fr-FR" sz="1100" b="1" dirty="0" smtClean="0">
                    <a:latin typeface="Kristen ITC" panose="03050502040202030202" pitchFamily="66" charset="0"/>
                    <a:cs typeface="FreesiaUPC" panose="020B0604020202020204" pitchFamily="34" charset="-34"/>
                  </a:rPr>
                  <a:t> ARWC Réunion</a:t>
                </a:r>
              </a:p>
              <a:p>
                <a:r>
                  <a:rPr lang="fr-FR" sz="1100" b="1" dirty="0" smtClean="0">
                    <a:latin typeface="Kristen ITC" panose="03050502040202030202" pitchFamily="66" charset="0"/>
                    <a:cs typeface="FreesiaUPC" panose="020B0604020202020204" pitchFamily="34" charset="-34"/>
                  </a:rPr>
                  <a:t>2017 : 2</a:t>
                </a:r>
                <a:r>
                  <a:rPr lang="fr-FR" sz="1100" b="1" baseline="30000" dirty="0" smtClean="0">
                    <a:latin typeface="Kristen ITC" panose="03050502040202030202" pitchFamily="66" charset="0"/>
                    <a:cs typeface="FreesiaUPC" panose="020B0604020202020204" pitchFamily="34" charset="-34"/>
                  </a:rPr>
                  <a:t>nd</a:t>
                </a:r>
                <a:r>
                  <a:rPr lang="fr-FR" sz="1100" b="1" dirty="0" smtClean="0">
                    <a:latin typeface="Kristen ITC" panose="03050502040202030202" pitchFamily="66" charset="0"/>
                    <a:cs typeface="FreesiaUPC" panose="020B0604020202020204" pitchFamily="34" charset="-34"/>
                  </a:rPr>
                  <a:t> Ardèche Tour</a:t>
                </a:r>
              </a:p>
              <a:p>
                <a:r>
                  <a:rPr lang="fr-FR" sz="1100" b="1" dirty="0" smtClean="0">
                    <a:latin typeface="Kristen ITC" panose="03050502040202030202" pitchFamily="66" charset="0"/>
                    <a:cs typeface="FreesiaUPC" panose="020B0604020202020204" pitchFamily="34" charset="-34"/>
                  </a:rPr>
                  <a:t>…</a:t>
                </a:r>
                <a:endParaRPr lang="fr-FR" sz="1100" b="1" dirty="0">
                  <a:latin typeface="Kristen ITC" panose="03050502040202030202" pitchFamily="66" charset="0"/>
                  <a:cs typeface="FreesiaUPC" panose="020B0604020202020204" pitchFamily="34" charset="-34"/>
                </a:endParaRPr>
              </a:p>
            </p:txBody>
          </p:sp>
        </p:grpSp>
      </p:grpSp>
      <p:sp>
        <p:nvSpPr>
          <p:cNvPr id="11" name="Espace réservé pour une image  10"/>
          <p:cNvSpPr>
            <a:spLocks noGrp="1"/>
          </p:cNvSpPr>
          <p:nvPr>
            <p:ph type="pic" idx="1"/>
          </p:nvPr>
        </p:nvSpPr>
        <p:spPr>
          <a:xfrm>
            <a:off x="3638145" y="2123620"/>
            <a:ext cx="4900888" cy="3257007"/>
          </a:xfrm>
          <a:solidFill>
            <a:schemeClr val="accent1">
              <a:lumMod val="20000"/>
              <a:lumOff val="80000"/>
              <a:alpha val="64000"/>
            </a:schemeClr>
          </a:solidFill>
        </p:spPr>
      </p:sp>
      <p:grpSp>
        <p:nvGrpSpPr>
          <p:cNvPr id="38" name="Groupe 37"/>
          <p:cNvGrpSpPr/>
          <p:nvPr/>
        </p:nvGrpSpPr>
        <p:grpSpPr>
          <a:xfrm>
            <a:off x="3414744" y="1781968"/>
            <a:ext cx="5507052" cy="3936453"/>
            <a:chOff x="3414744" y="1781968"/>
            <a:chExt cx="5507052" cy="3936453"/>
          </a:xfrm>
        </p:grpSpPr>
        <p:pic>
          <p:nvPicPr>
            <p:cNvPr id="18" name="Imag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919" y="1781968"/>
              <a:ext cx="911877" cy="837407"/>
            </a:xfrm>
            <a:prstGeom prst="rect">
              <a:avLst/>
            </a:prstGeom>
          </p:spPr>
        </p:pic>
        <p:pic>
          <p:nvPicPr>
            <p:cNvPr id="24" name="Imag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14744" y="4801393"/>
              <a:ext cx="911877" cy="837407"/>
            </a:xfrm>
            <a:prstGeom prst="rect">
              <a:avLst/>
            </a:prstGeom>
          </p:spPr>
        </p:pic>
        <p:pic>
          <p:nvPicPr>
            <p:cNvPr id="25" name="Imag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440920">
              <a:off x="8160288" y="4984376"/>
              <a:ext cx="765295" cy="702796"/>
            </a:xfrm>
            <a:prstGeom prst="rect">
              <a:avLst/>
            </a:prstGeom>
          </p:spPr>
        </p:pic>
        <p:pic>
          <p:nvPicPr>
            <p:cNvPr id="23" name="Imag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440920">
              <a:off x="3409427" y="1865283"/>
              <a:ext cx="765295" cy="702796"/>
            </a:xfrm>
            <a:prstGeom prst="rect">
              <a:avLst/>
            </a:prstGeom>
          </p:spPr>
        </p:pic>
      </p:grpSp>
    </p:spTree>
    <p:extLst>
      <p:ext uri="{BB962C8B-B14F-4D97-AF65-F5344CB8AC3E}">
        <p14:creationId xmlns:p14="http://schemas.microsoft.com/office/powerpoint/2010/main" val="32877278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19491" y="0"/>
            <a:ext cx="11972509" cy="7078945"/>
            <a:chOff x="219491" y="-2595"/>
            <a:chExt cx="11972509" cy="7078945"/>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3682" r="13124"/>
            <a:stretch/>
          </p:blipFill>
          <p:spPr>
            <a:xfrm>
              <a:off x="7741919" y="-2595"/>
              <a:ext cx="4446161" cy="6860595"/>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68923"/>
            <a:stretch/>
          </p:blipFill>
          <p:spPr>
            <a:xfrm>
              <a:off x="2858668" y="214655"/>
              <a:ext cx="3718557" cy="996010"/>
            </a:xfrm>
            <a:prstGeom prst="rect">
              <a:avLst/>
            </a:prstGeom>
          </p:spPr>
        </p:pic>
        <p:sp>
          <p:nvSpPr>
            <p:cNvPr id="10" name="Rectangle 9"/>
            <p:cNvSpPr/>
            <p:nvPr/>
          </p:nvSpPr>
          <p:spPr>
            <a:xfrm>
              <a:off x="700443" y="915735"/>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leche rouge — Rebecq - La Commu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545" y="2814476"/>
              <a:ext cx="792389" cy="79238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5"/>
            <a:stretch>
              <a:fillRect/>
            </a:stretch>
          </p:blipFill>
          <p:spPr>
            <a:xfrm>
              <a:off x="336232" y="5293906"/>
              <a:ext cx="825545" cy="1303272"/>
            </a:xfrm>
            <a:prstGeom prst="rect">
              <a:avLst/>
            </a:prstGeom>
            <a:effectLst>
              <a:outerShdw blurRad="50800" dist="38100" dir="8100000" algn="tr" rotWithShape="0">
                <a:prstClr val="black">
                  <a:alpha val="40000"/>
                </a:prstClr>
              </a:outerShdw>
            </a:effectLst>
          </p:spPr>
        </p:pic>
        <p:grpSp>
          <p:nvGrpSpPr>
            <p:cNvPr id="5" name="Groupe 4"/>
            <p:cNvGrpSpPr/>
            <p:nvPr/>
          </p:nvGrpSpPr>
          <p:grpSpPr>
            <a:xfrm>
              <a:off x="1340794" y="5261245"/>
              <a:ext cx="6830213" cy="1815105"/>
              <a:chOff x="1105656" y="5226409"/>
              <a:chExt cx="6830213" cy="1815105"/>
            </a:xfrm>
          </p:grpSpPr>
          <p:grpSp>
            <p:nvGrpSpPr>
              <p:cNvPr id="14" name="Groupe 13"/>
              <p:cNvGrpSpPr/>
              <p:nvPr/>
            </p:nvGrpSpPr>
            <p:grpSpPr>
              <a:xfrm>
                <a:off x="1105656" y="5226409"/>
                <a:ext cx="6830213" cy="1815105"/>
                <a:chOff x="6078571" y="5069236"/>
                <a:chExt cx="6830213" cy="1815105"/>
              </a:xfrm>
            </p:grpSpPr>
            <p:sp>
              <p:nvSpPr>
                <p:cNvPr id="15" name="ZoneTexte 14"/>
                <p:cNvSpPr txBox="1"/>
                <p:nvPr/>
              </p:nvSpPr>
              <p:spPr>
                <a:xfrm>
                  <a:off x="6432212" y="5470487"/>
                  <a:ext cx="6476572" cy="692497"/>
                </a:xfrm>
                <a:prstGeom prst="rect">
                  <a:avLst/>
                </a:prstGeom>
                <a:noFill/>
              </p:spPr>
              <p:txBody>
                <a:bodyPr wrap="square" rtlCol="0">
                  <a:spAutoFit/>
                </a:bodyPr>
                <a:lstStyle/>
                <a:p>
                  <a:r>
                    <a:rPr lang="fr-FR" sz="1300" b="1" i="1" dirty="0" smtClean="0">
                      <a:solidFill>
                        <a:srgbClr val="CC0000"/>
                      </a:solidFill>
                      <a:latin typeface="Bradley Hand ITC" panose="03070402050302030203" pitchFamily="66" charset="0"/>
                    </a:rPr>
                    <a:t>This race </a:t>
                  </a:r>
                  <a:r>
                    <a:rPr lang="fr-FR" sz="1300" b="1" i="1" dirty="0" err="1" smtClean="0">
                      <a:solidFill>
                        <a:srgbClr val="CC0000"/>
                      </a:solidFill>
                      <a:latin typeface="Bradley Hand ITC" panose="03070402050302030203" pitchFamily="66" charset="0"/>
                    </a:rPr>
                    <a:t>is</a:t>
                  </a:r>
                  <a:r>
                    <a:rPr lang="fr-FR" sz="1300" b="1" i="1" dirty="0" smtClean="0">
                      <a:solidFill>
                        <a:srgbClr val="CC0000"/>
                      </a:solidFill>
                      <a:latin typeface="Bradley Hand ITC" panose="03070402050302030203" pitchFamily="66" charset="0"/>
                    </a:rPr>
                    <a:t> unique. You </a:t>
                  </a:r>
                  <a:r>
                    <a:rPr lang="fr-FR" sz="1300" b="1" i="1" dirty="0" err="1" smtClean="0">
                      <a:solidFill>
                        <a:srgbClr val="CC0000"/>
                      </a:solidFill>
                      <a:latin typeface="Bradley Hand ITC" panose="03070402050302030203" pitchFamily="66" charset="0"/>
                    </a:rPr>
                    <a:t>don’t</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need</a:t>
                  </a:r>
                  <a:r>
                    <a:rPr lang="fr-FR" sz="1300" b="1" i="1" dirty="0" smtClean="0">
                      <a:solidFill>
                        <a:srgbClr val="CC0000"/>
                      </a:solidFill>
                      <a:latin typeface="Bradley Hand ITC" panose="03070402050302030203" pitchFamily="66" charset="0"/>
                    </a:rPr>
                    <a:t> to </a:t>
                  </a:r>
                  <a:r>
                    <a:rPr lang="fr-FR" sz="1300" b="1" i="1" dirty="0" err="1" smtClean="0">
                      <a:solidFill>
                        <a:srgbClr val="CC0000"/>
                      </a:solidFill>
                      <a:latin typeface="Bradley Hand ITC" panose="03070402050302030203" pitchFamily="66" charset="0"/>
                    </a:rPr>
                    <a:t>travel</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worldwide</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everthing</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here</a:t>
                  </a:r>
                  <a:r>
                    <a:rPr lang="fr-FR" sz="1300" b="1" i="1" dirty="0" smtClean="0">
                      <a:solidFill>
                        <a:srgbClr val="CC0000"/>
                      </a:solidFill>
                      <a:latin typeface="Bradley Hand ITC" panose="03070402050302030203" pitchFamily="66" charset="0"/>
                    </a:rPr>
                    <a:t> ! </a:t>
                  </a:r>
                  <a:r>
                    <a:rPr lang="fr-FR" sz="1300" b="1" i="1" dirty="0" err="1" smtClean="0">
                      <a:solidFill>
                        <a:srgbClr val="CC0000"/>
                      </a:solidFill>
                      <a:latin typeface="Bradley Hand ITC" panose="03070402050302030203" pitchFamily="66" charset="0"/>
                    </a:rPr>
                    <a:t>Each</a:t>
                  </a:r>
                  <a:endParaRPr lang="fr-FR" sz="1300" b="1" i="1" dirty="0" smtClean="0">
                    <a:solidFill>
                      <a:srgbClr val="CC0000"/>
                    </a:solidFill>
                    <a:latin typeface="Bradley Hand ITC" panose="03070402050302030203" pitchFamily="66" charset="0"/>
                  </a:endParaRPr>
                </a:p>
                <a:p>
                  <a:r>
                    <a:rPr lang="fr-FR" sz="1300" b="1" i="1" dirty="0" err="1">
                      <a:solidFill>
                        <a:srgbClr val="CC0000"/>
                      </a:solidFill>
                      <a:latin typeface="Bradley Hand ITC" panose="03070402050302030203" pitchFamily="66" charset="0"/>
                    </a:rPr>
                    <a:t>e</a:t>
                  </a:r>
                  <a:r>
                    <a:rPr lang="fr-FR" sz="1300" b="1" i="1" dirty="0" err="1" smtClean="0">
                      <a:solidFill>
                        <a:srgbClr val="CC0000"/>
                      </a:solidFill>
                      <a:latin typeface="Bradley Hand ITC" panose="03070402050302030203" pitchFamily="66" charset="0"/>
                    </a:rPr>
                    <a:t>dition</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different</a:t>
                  </a:r>
                  <a:r>
                    <a:rPr lang="fr-FR" sz="1300" b="1" i="1" dirty="0" smtClean="0">
                      <a:solidFill>
                        <a:srgbClr val="CC0000"/>
                      </a:solidFill>
                      <a:latin typeface="Bradley Hand ITC" panose="03070402050302030203" pitchFamily="66" charset="0"/>
                    </a:rPr>
                    <a:t> and </a:t>
                  </a:r>
                  <a:r>
                    <a:rPr lang="fr-FR" sz="1300" b="1" i="1" dirty="0" err="1" smtClean="0">
                      <a:solidFill>
                        <a:srgbClr val="CC0000"/>
                      </a:solidFill>
                      <a:latin typeface="Bradley Hand ITC" panose="03070402050302030203" pitchFamily="66" charset="0"/>
                    </a:rPr>
                    <a:t>reveals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it’s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own</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discoveries</a:t>
                  </a:r>
                  <a:r>
                    <a:rPr lang="fr-FR" sz="1300" b="1" i="1" dirty="0" smtClean="0">
                      <a:solidFill>
                        <a:srgbClr val="CC0000"/>
                      </a:solidFill>
                      <a:latin typeface="Bradley Hand ITC" panose="03070402050302030203" pitchFamily="66" charset="0"/>
                    </a:rPr>
                    <a:t>, issues but </a:t>
                  </a:r>
                  <a:r>
                    <a:rPr lang="fr-FR" sz="1300" b="1" i="1" dirty="0" err="1" smtClean="0">
                      <a:solidFill>
                        <a:srgbClr val="CC0000"/>
                      </a:solidFill>
                      <a:latin typeface="Bradley Hand ITC" panose="03070402050302030203" pitchFamily="66" charset="0"/>
                    </a:rPr>
                    <a:t>joys</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It’s</a:t>
                  </a:r>
                  <a:r>
                    <a:rPr lang="fr-FR" sz="1300" b="1" i="1" dirty="0" smtClean="0">
                      <a:solidFill>
                        <a:srgbClr val="CC0000"/>
                      </a:solidFill>
                      <a:latin typeface="Bradley Hand ITC" panose="03070402050302030203" pitchFamily="66" charset="0"/>
                    </a:rPr>
                    <a:t> hard to </a:t>
                  </a:r>
                </a:p>
                <a:p>
                  <a:r>
                    <a:rPr lang="fr-FR" sz="1300" b="1" i="1" dirty="0" err="1">
                      <a:solidFill>
                        <a:srgbClr val="CC0000"/>
                      </a:solidFill>
                      <a:latin typeface="Bradley Hand ITC" panose="03070402050302030203" pitchFamily="66" charset="0"/>
                    </a:rPr>
                    <a:t>d</a:t>
                  </a:r>
                  <a:r>
                    <a:rPr lang="fr-FR" sz="1300" b="1" i="1" dirty="0" err="1" smtClean="0">
                      <a:solidFill>
                        <a:srgbClr val="CC0000"/>
                      </a:solidFill>
                      <a:latin typeface="Bradley Hand ITC" panose="03070402050302030203" pitchFamily="66" charset="0"/>
                    </a:rPr>
                    <a:t>escribe</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it’s</a:t>
                  </a:r>
                  <a:r>
                    <a:rPr lang="fr-FR" sz="1300" b="1" i="1" dirty="0" smtClean="0">
                      <a:solidFill>
                        <a:srgbClr val="CC0000"/>
                      </a:solidFill>
                      <a:latin typeface="Bradley Hand ITC" panose="03070402050302030203" pitchFamily="66" charset="0"/>
                    </a:rPr>
                    <a:t> must </a:t>
                  </a:r>
                  <a:r>
                    <a:rPr lang="fr-FR" sz="1300" b="1" i="1" dirty="0" err="1" smtClean="0">
                      <a:solidFill>
                        <a:srgbClr val="CC0000"/>
                      </a:solidFill>
                      <a:latin typeface="Bradley Hand ITC" panose="03070402050302030203" pitchFamily="66" charset="0"/>
                    </a:rPr>
                    <a:t>be</a:t>
                  </a:r>
                  <a:r>
                    <a:rPr lang="fr-FR" sz="1300" b="1" i="1" dirty="0" smtClean="0">
                      <a:solidFill>
                        <a:srgbClr val="CC0000"/>
                      </a:solidFill>
                      <a:latin typeface="Bradley Hand ITC" panose="03070402050302030203" pitchFamily="66" charset="0"/>
                    </a:rPr>
                    <a:t> </a:t>
                  </a:r>
                  <a:r>
                    <a:rPr lang="fr-FR" sz="1300" b="1" i="1" dirty="0" err="1" smtClean="0">
                      <a:solidFill>
                        <a:srgbClr val="CC0000"/>
                      </a:solidFill>
                      <a:latin typeface="Bradley Hand ITC" panose="03070402050302030203" pitchFamily="66" charset="0"/>
                    </a:rPr>
                    <a:t>experienced</a:t>
                  </a:r>
                  <a:r>
                    <a:rPr lang="fr-FR" sz="1300" b="1" i="1" dirty="0" smtClean="0">
                      <a:solidFill>
                        <a:srgbClr val="CC0000"/>
                      </a:solidFill>
                      <a:latin typeface="Bradley Hand ITC" panose="03070402050302030203" pitchFamily="66" charset="0"/>
                    </a:rPr>
                    <a:t> </a:t>
                  </a:r>
                  <a:endParaRPr lang="fr-FR" sz="1300" b="1" i="1" dirty="0">
                    <a:solidFill>
                      <a:srgbClr val="CC0000"/>
                    </a:solidFill>
                    <a:latin typeface="Bradley Hand ITC" panose="03070402050302030203" pitchFamily="66" charset="0"/>
                  </a:endParaRPr>
                </a:p>
              </p:txBody>
            </p:sp>
            <p:sp>
              <p:nvSpPr>
                <p:cNvPr id="16" name="ZoneTexte 15"/>
                <p:cNvSpPr txBox="1"/>
                <p:nvPr/>
              </p:nvSpPr>
              <p:spPr>
                <a:xfrm>
                  <a:off x="6078571" y="5069236"/>
                  <a:ext cx="505097"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17" name="ZoneTexte 16"/>
                <p:cNvSpPr txBox="1"/>
                <p:nvPr/>
              </p:nvSpPr>
              <p:spPr>
                <a:xfrm>
                  <a:off x="9081495" y="5653235"/>
                  <a:ext cx="518903" cy="1231106"/>
                </a:xfrm>
                <a:prstGeom prst="rect">
                  <a:avLst/>
                </a:prstGeom>
                <a:noFill/>
              </p:spPr>
              <p:txBody>
                <a:bodyPr wrap="square" rtlCol="0">
                  <a:spAutoFit/>
                </a:bodyPr>
                <a:lstStyle/>
                <a:p>
                  <a:r>
                    <a:rPr lang="fr-FR" sz="5400" b="1" i="1" dirty="0" smtClean="0">
                      <a:latin typeface="Bradley Hand ITC" panose="03070402050302030203" pitchFamily="66" charset="0"/>
                    </a:rPr>
                    <a:t>»</a:t>
                  </a:r>
                  <a:r>
                    <a:rPr lang="fr-FR" sz="2000" b="1" i="1" dirty="0" smtClean="0">
                      <a:latin typeface="Bradley Hand ITC" panose="03070402050302030203" pitchFamily="66" charset="0"/>
                    </a:rPr>
                    <a:t> </a:t>
                  </a:r>
                  <a:endParaRPr lang="fr-FR" sz="5400" dirty="0"/>
                </a:p>
              </p:txBody>
            </p:sp>
            <p:sp>
              <p:nvSpPr>
                <p:cNvPr id="18" name="ZoneTexte 17"/>
                <p:cNvSpPr txBox="1"/>
                <p:nvPr/>
              </p:nvSpPr>
              <p:spPr>
                <a:xfrm>
                  <a:off x="8706977" y="5627839"/>
                  <a:ext cx="548640" cy="646331"/>
                </a:xfrm>
                <a:prstGeom prst="rect">
                  <a:avLst/>
                </a:prstGeom>
                <a:noFill/>
              </p:spPr>
              <p:txBody>
                <a:bodyPr wrap="square" rtlCol="0">
                  <a:spAutoFit/>
                </a:bodyPr>
                <a:lstStyle/>
                <a:p>
                  <a:r>
                    <a:rPr lang="fr-FR" sz="3600" b="1" i="1" dirty="0" smtClean="0">
                      <a:latin typeface="Bradley Hand ITC" panose="03070402050302030203" pitchFamily="66" charset="0"/>
                    </a:rPr>
                    <a:t>…</a:t>
                  </a:r>
                  <a:endParaRPr lang="fr-FR" sz="3600" dirty="0"/>
                </a:p>
              </p:txBody>
            </p:sp>
          </p:grpSp>
          <p:sp>
            <p:nvSpPr>
              <p:cNvPr id="37" name="ZoneTexte 36"/>
              <p:cNvSpPr txBox="1"/>
              <p:nvPr/>
            </p:nvSpPr>
            <p:spPr>
              <a:xfrm>
                <a:off x="1739289" y="6249383"/>
                <a:ext cx="3134257" cy="307777"/>
              </a:xfrm>
              <a:prstGeom prst="rect">
                <a:avLst/>
              </a:prstGeom>
              <a:noFill/>
            </p:spPr>
            <p:txBody>
              <a:bodyPr wrap="square" rtlCol="0">
                <a:spAutoFit/>
              </a:bodyPr>
              <a:lstStyle/>
              <a:p>
                <a:r>
                  <a:rPr lang="fr-FR" sz="700" b="1" dirty="0" smtClean="0">
                    <a:latin typeface="Arial" panose="020B0604020202020204" pitchFamily="34" charset="0"/>
                    <a:cs typeface="Arial" panose="020B0604020202020204" pitchFamily="34" charset="0"/>
                  </a:rPr>
                  <a:t>Daniel MASSY, Team </a:t>
                </a:r>
                <a:r>
                  <a:rPr lang="fr-FR" sz="700" b="1" dirty="0" err="1" smtClean="0">
                    <a:latin typeface="Arial" panose="020B0604020202020204" pitchFamily="34" charset="0"/>
                    <a:cs typeface="Arial" panose="020B0604020202020204" pitchFamily="34" charset="0"/>
                  </a:rPr>
                  <a:t>Belgium</a:t>
                </a:r>
                <a:endParaRPr lang="fr-FR" sz="700" b="1" dirty="0">
                  <a:latin typeface="Arial" panose="020B0604020202020204" pitchFamily="34" charset="0"/>
                  <a:cs typeface="Arial" panose="020B0604020202020204" pitchFamily="34" charset="0"/>
                </a:endParaRPr>
              </a:p>
              <a:p>
                <a:r>
                  <a:rPr lang="fr-FR" sz="700" b="1" i="1" dirty="0" smtClean="0">
                    <a:latin typeface="Arial" panose="020B0604020202020204" pitchFamily="34" charset="0"/>
                    <a:cs typeface="Arial" panose="020B0604020202020204" pitchFamily="34" charset="0"/>
                  </a:rPr>
                  <a:t>10 éditions de Raid in France à son actif.</a:t>
                </a:r>
                <a:endParaRPr lang="fr-FR" sz="700" b="1" i="1" dirty="0">
                  <a:latin typeface="Arial" panose="020B0604020202020204" pitchFamily="34" charset="0"/>
                  <a:cs typeface="Arial" panose="020B0604020202020204" pitchFamily="34" charset="0"/>
                </a:endParaRPr>
              </a:p>
            </p:txBody>
          </p:sp>
          <p:pic>
            <p:nvPicPr>
              <p:cNvPr id="7170" name="Picture 2" descr="Drapeau de la Belgique — Wikipé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3078" y="6327931"/>
                <a:ext cx="181342" cy="15716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riangle rectangle 35"/>
            <p:cNvSpPr/>
            <p:nvPr/>
          </p:nvSpPr>
          <p:spPr>
            <a:xfrm flipH="1">
              <a:off x="10988982" y="2822419"/>
              <a:ext cx="1203018" cy="403558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rectangle 37"/>
            <p:cNvSpPr/>
            <p:nvPr/>
          </p:nvSpPr>
          <p:spPr>
            <a:xfrm rot="10800000" flipH="1">
              <a:off x="7734967" y="-2595"/>
              <a:ext cx="2030628" cy="685265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rotWithShape="1">
            <a:blip r:embed="rId7" cstate="print">
              <a:extLst>
                <a:ext uri="{28A0092B-C50C-407E-A947-70E740481C1C}">
                  <a14:useLocalDpi xmlns:a14="http://schemas.microsoft.com/office/drawing/2010/main" val="0"/>
                </a:ext>
              </a:extLst>
            </a:blip>
            <a:srcRect l="87118"/>
            <a:stretch/>
          </p:blipFill>
          <p:spPr>
            <a:xfrm>
              <a:off x="11291963" y="6165807"/>
              <a:ext cx="734995" cy="474928"/>
            </a:xfrm>
            <a:prstGeom prst="rect">
              <a:avLst/>
            </a:prstGeom>
          </p:spPr>
        </p:pic>
        <p:sp>
          <p:nvSpPr>
            <p:cNvPr id="11" name="Rectangle 10"/>
            <p:cNvSpPr/>
            <p:nvPr/>
          </p:nvSpPr>
          <p:spPr>
            <a:xfrm>
              <a:off x="6708155" y="915735"/>
              <a:ext cx="2025778" cy="663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en L 38"/>
            <p:cNvSpPr/>
            <p:nvPr/>
          </p:nvSpPr>
          <p:spPr>
            <a:xfrm rot="5400000">
              <a:off x="166608" y="5243708"/>
              <a:ext cx="408790" cy="303024"/>
            </a:xfrm>
            <a:prstGeom prst="corner">
              <a:avLst>
                <a:gd name="adj1" fmla="val 10680"/>
                <a:gd name="adj2" fmla="val 10680"/>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en L 39"/>
            <p:cNvSpPr/>
            <p:nvPr/>
          </p:nvSpPr>
          <p:spPr>
            <a:xfrm rot="16200000">
              <a:off x="998980" y="6464266"/>
              <a:ext cx="273333" cy="216069"/>
            </a:xfrm>
            <a:prstGeom prst="corner">
              <a:avLst>
                <a:gd name="adj1" fmla="val 14711"/>
                <a:gd name="adj2" fmla="val 14710"/>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99597" y="61313"/>
              <a:ext cx="317820" cy="306684"/>
            </a:xfrm>
            <a:prstGeom prst="rect">
              <a:avLst/>
            </a:prstGeom>
            <a:effectLst/>
          </p:spPr>
        </p:pic>
        <p:grpSp>
          <p:nvGrpSpPr>
            <p:cNvPr id="13" name="Groupe 12"/>
            <p:cNvGrpSpPr/>
            <p:nvPr/>
          </p:nvGrpSpPr>
          <p:grpSpPr>
            <a:xfrm>
              <a:off x="580779" y="2057939"/>
              <a:ext cx="3252900" cy="2351818"/>
              <a:chOff x="580779" y="2057939"/>
              <a:chExt cx="3252900" cy="2351818"/>
            </a:xfrm>
          </p:grpSpPr>
          <p:grpSp>
            <p:nvGrpSpPr>
              <p:cNvPr id="35" name="Groupe 34"/>
              <p:cNvGrpSpPr/>
              <p:nvPr/>
            </p:nvGrpSpPr>
            <p:grpSpPr>
              <a:xfrm>
                <a:off x="580779" y="2178377"/>
                <a:ext cx="3132277" cy="2231380"/>
                <a:chOff x="596614" y="2394110"/>
                <a:chExt cx="3132277" cy="2231380"/>
              </a:xfrm>
            </p:grpSpPr>
            <p:sp>
              <p:nvSpPr>
                <p:cNvPr id="19" name="ZoneTexte 18"/>
                <p:cNvSpPr txBox="1"/>
                <p:nvPr/>
              </p:nvSpPr>
              <p:spPr>
                <a:xfrm>
                  <a:off x="811519" y="2394110"/>
                  <a:ext cx="2917372" cy="369332"/>
                </a:xfrm>
                <a:prstGeom prst="rect">
                  <a:avLst/>
                </a:prstGeom>
                <a:noFill/>
                <a:ln>
                  <a:noFill/>
                </a:ln>
              </p:spPr>
              <p:txBody>
                <a:bodyPr wrap="square" rtlCol="0">
                  <a:spAutoFit/>
                </a:bodyPr>
                <a:lstStyle/>
                <a:p>
                  <a:pPr algn="ctr"/>
                  <a:r>
                    <a:rPr lang="fr-FR" dirty="0" smtClean="0">
                      <a:latin typeface="Bernard MT Condensed" panose="02050806060905020404" pitchFamily="18" charset="0"/>
                    </a:rPr>
                    <a:t>Team Name</a:t>
                  </a:r>
                </a:p>
              </p:txBody>
            </p:sp>
            <p:sp>
              <p:nvSpPr>
                <p:cNvPr id="29" name="Rectangle 28"/>
                <p:cNvSpPr/>
                <p:nvPr/>
              </p:nvSpPr>
              <p:spPr>
                <a:xfrm rot="16200000">
                  <a:off x="-395198" y="3385925"/>
                  <a:ext cx="2231380" cy="247750"/>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614" y="2454905"/>
                  <a:ext cx="256671" cy="256671"/>
                </a:xfrm>
                <a:prstGeom prst="rect">
                  <a:avLst/>
                </a:prstGeom>
              </p:spPr>
            </p:pic>
          </p:grpSp>
          <p:sp>
            <p:nvSpPr>
              <p:cNvPr id="3" name="Forme en L 2"/>
              <p:cNvSpPr/>
              <p:nvPr/>
            </p:nvSpPr>
            <p:spPr>
              <a:xfrm rot="10800000">
                <a:off x="3365227" y="2057939"/>
                <a:ext cx="468452" cy="345989"/>
              </a:xfrm>
              <a:prstGeom prst="corner">
                <a:avLst>
                  <a:gd name="adj1" fmla="val 33333"/>
                  <a:gd name="adj2" fmla="val 33333"/>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837450" y="2178377"/>
                <a:ext cx="2875606" cy="2231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818750" y="2578603"/>
                <a:ext cx="2917372" cy="276999"/>
              </a:xfrm>
              <a:prstGeom prst="rect">
                <a:avLst/>
              </a:prstGeom>
              <a:noFill/>
              <a:ln>
                <a:noFill/>
              </a:ln>
            </p:spPr>
            <p:txBody>
              <a:bodyPr wrap="square" rtlCol="0">
                <a:spAutoFit/>
              </a:bodyPr>
              <a:lstStyle/>
              <a:p>
                <a:r>
                  <a:rPr lang="fr-FR" sz="1200" i="1" dirty="0" smtClean="0">
                    <a:latin typeface="Arial Narrow" panose="020B0606020202030204" pitchFamily="34" charset="0"/>
                    <a:cs typeface="Arial" panose="020B0604020202020204" pitchFamily="34" charset="0"/>
                  </a:rPr>
                  <a:t>More information</a:t>
                </a:r>
                <a:endParaRPr lang="fr-FR" sz="1400" i="1" dirty="0" smtClean="0">
                  <a:latin typeface="Arial Narrow" panose="020B0606020202030204" pitchFamily="34" charset="0"/>
                  <a:cs typeface="Arial" panose="020B0604020202020204" pitchFamily="34" charset="0"/>
                </a:endParaRPr>
              </a:p>
            </p:txBody>
          </p:sp>
        </p:grpSp>
        <p:grpSp>
          <p:nvGrpSpPr>
            <p:cNvPr id="8" name="Groupe 7"/>
            <p:cNvGrpSpPr/>
            <p:nvPr/>
          </p:nvGrpSpPr>
          <p:grpSpPr>
            <a:xfrm>
              <a:off x="4695410" y="1694460"/>
              <a:ext cx="3287903" cy="3306181"/>
              <a:chOff x="4695410" y="1694460"/>
              <a:chExt cx="3287903" cy="3306181"/>
            </a:xfrm>
          </p:grpSpPr>
          <p:sp>
            <p:nvSpPr>
              <p:cNvPr id="43" name="Rectangle 42"/>
              <p:cNvSpPr/>
              <p:nvPr/>
            </p:nvSpPr>
            <p:spPr>
              <a:xfrm>
                <a:off x="4818772" y="1698172"/>
                <a:ext cx="2894628" cy="31937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p:cNvGrpSpPr/>
              <p:nvPr/>
            </p:nvGrpSpPr>
            <p:grpSpPr>
              <a:xfrm>
                <a:off x="4695410" y="1694460"/>
                <a:ext cx="3287903" cy="3306181"/>
                <a:chOff x="4695410" y="1694460"/>
                <a:chExt cx="3287903" cy="3306181"/>
              </a:xfrm>
            </p:grpSpPr>
            <p:sp>
              <p:nvSpPr>
                <p:cNvPr id="30" name="Forme en L 29"/>
                <p:cNvSpPr/>
                <p:nvPr/>
              </p:nvSpPr>
              <p:spPr>
                <a:xfrm rot="16200000" flipV="1">
                  <a:off x="4628007" y="4599592"/>
                  <a:ext cx="468452" cy="333646"/>
                </a:xfrm>
                <a:prstGeom prst="corner">
                  <a:avLst>
                    <a:gd name="adj1" fmla="val 33333"/>
                    <a:gd name="adj2" fmla="val 33333"/>
                  </a:avLst>
                </a:prstGeom>
                <a:solidFill>
                  <a:srgbClr val="1F1F1F"/>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 name="Groupe 32"/>
                <p:cNvGrpSpPr/>
                <p:nvPr/>
              </p:nvGrpSpPr>
              <p:grpSpPr>
                <a:xfrm>
                  <a:off x="4807280" y="1694460"/>
                  <a:ext cx="3176033" cy="3197485"/>
                  <a:chOff x="4667969" y="1721750"/>
                  <a:chExt cx="3176033" cy="3197485"/>
                </a:xfrm>
              </p:grpSpPr>
              <p:grpSp>
                <p:nvGrpSpPr>
                  <p:cNvPr id="31" name="Groupe 30"/>
                  <p:cNvGrpSpPr/>
                  <p:nvPr/>
                </p:nvGrpSpPr>
                <p:grpSpPr>
                  <a:xfrm>
                    <a:off x="4667969" y="1721750"/>
                    <a:ext cx="3176033" cy="3197485"/>
                    <a:chOff x="4742284" y="2055221"/>
                    <a:chExt cx="3176033" cy="2385268"/>
                  </a:xfrm>
                </p:grpSpPr>
                <p:sp>
                  <p:nvSpPr>
                    <p:cNvPr id="23" name="ZoneTexte 22"/>
                    <p:cNvSpPr txBox="1"/>
                    <p:nvPr/>
                  </p:nvSpPr>
                  <p:spPr>
                    <a:xfrm>
                      <a:off x="4742284" y="2055222"/>
                      <a:ext cx="2917372" cy="275515"/>
                    </a:xfrm>
                    <a:prstGeom prst="rect">
                      <a:avLst/>
                    </a:prstGeom>
                    <a:noFill/>
                    <a:ln>
                      <a:noFill/>
                    </a:ln>
                  </p:spPr>
                  <p:txBody>
                    <a:bodyPr wrap="square" rtlCol="0">
                      <a:spAutoFit/>
                    </a:bodyPr>
                    <a:lstStyle/>
                    <a:p>
                      <a:pPr algn="ctr"/>
                      <a:r>
                        <a:rPr lang="fr-FR" dirty="0" smtClean="0">
                          <a:latin typeface="Bernard MT Condensed" panose="02050806060905020404" pitchFamily="18" charset="0"/>
                        </a:rPr>
                        <a:t>Motivation &amp; goals</a:t>
                      </a:r>
                      <a:endParaRPr lang="fr-FR" sz="1400" dirty="0" smtClean="0">
                        <a:latin typeface="Arial Narrow" panose="020B0606020202030204" pitchFamily="34" charset="0"/>
                        <a:cs typeface="Arial" panose="020B0604020202020204" pitchFamily="34" charset="0"/>
                      </a:endParaRPr>
                    </a:p>
                  </p:txBody>
                </p:sp>
                <p:sp>
                  <p:nvSpPr>
                    <p:cNvPr id="24" name="Rectangle 23"/>
                    <p:cNvSpPr/>
                    <p:nvPr/>
                  </p:nvSpPr>
                  <p:spPr>
                    <a:xfrm rot="16200000">
                      <a:off x="6595884" y="3118055"/>
                      <a:ext cx="2385268" cy="259599"/>
                    </a:xfrm>
                    <a:prstGeom prst="rect">
                      <a:avLst/>
                    </a:prstGeom>
                    <a:solidFill>
                      <a:srgbClr val="151515"/>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2" name="Imag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7331" y="1772097"/>
                    <a:ext cx="256671" cy="256671"/>
                  </a:xfrm>
                  <a:prstGeom prst="rect">
                    <a:avLst/>
                  </a:prstGeom>
                </p:spPr>
              </p:pic>
            </p:grpSp>
            <p:sp>
              <p:nvSpPr>
                <p:cNvPr id="44" name="ZoneTexte 43"/>
                <p:cNvSpPr txBox="1"/>
                <p:nvPr/>
              </p:nvSpPr>
              <p:spPr>
                <a:xfrm>
                  <a:off x="4827690" y="2149654"/>
                  <a:ext cx="2917372" cy="1969770"/>
                </a:xfrm>
                <a:prstGeom prst="rect">
                  <a:avLst/>
                </a:prstGeom>
                <a:noFill/>
                <a:ln>
                  <a:noFill/>
                </a:ln>
              </p:spPr>
              <p:txBody>
                <a:bodyPr wrap="square" rtlCol="0">
                  <a:spAutoFit/>
                </a:bodyPr>
                <a:lstStyle/>
                <a:p>
                  <a:r>
                    <a:rPr lang="fr-FR" sz="1200" dirty="0" err="1" smtClean="0">
                      <a:latin typeface="Arial Narrow" panose="020B0606020202030204" pitchFamily="34" charset="0"/>
                      <a:cs typeface="Arial" panose="020B0604020202020204" pitchFamily="34" charset="0"/>
                    </a:rPr>
                    <a:t>Hgqslhqelqhjlùqjdqlhjdihvdhvnopqziopaeuu^pipjkqj,xwpj</a:t>
                  </a:r>
                  <a:endParaRPr lang="fr-FR" sz="1200" dirty="0" smtClean="0">
                    <a:latin typeface="Arial Narrow" panose="020B0606020202030204" pitchFamily="34" charset="0"/>
                    <a:cs typeface="Arial" panose="020B0604020202020204" pitchFamily="34" charset="0"/>
                  </a:endParaRPr>
                </a:p>
                <a:p>
                  <a:endParaRPr lang="fr-FR" sz="1400" dirty="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a:p>
                  <a:endParaRPr lang="fr-FR" sz="1400" dirty="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a:p>
                  <a:endParaRPr lang="fr-FR" sz="1400" dirty="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a:p>
                  <a:endParaRPr lang="fr-FR" sz="1400" dirty="0" smtClean="0">
                    <a:latin typeface="Arial Narrow" panose="020B0606020202030204" pitchFamily="34" charset="0"/>
                    <a:cs typeface="Arial" panose="020B0604020202020204" pitchFamily="34" charset="0"/>
                  </a:endParaRPr>
                </a:p>
              </p:txBody>
            </p:sp>
          </p:grpSp>
        </p:grpSp>
      </p:grpSp>
    </p:spTree>
    <p:extLst>
      <p:ext uri="{BB962C8B-B14F-4D97-AF65-F5344CB8AC3E}">
        <p14:creationId xmlns:p14="http://schemas.microsoft.com/office/powerpoint/2010/main" val="41214827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0" y="0"/>
            <a:ext cx="12192000" cy="6853873"/>
            <a:chOff x="0" y="4128"/>
            <a:chExt cx="12192000" cy="6853873"/>
          </a:xfrm>
        </p:grpSpPr>
        <p:pic>
          <p:nvPicPr>
            <p:cNvPr id="10" name="Picture 4" descr="Panneau de liège Photo stock libre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3"/>
            <a:stretch/>
          </p:blipFill>
          <p:spPr bwMode="auto">
            <a:xfrm>
              <a:off x="0" y="4128"/>
              <a:ext cx="12192000" cy="68538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457950"/>
              <a:ext cx="12192000" cy="400051"/>
            </a:xfrm>
            <a:prstGeom prst="rect">
              <a:avLst/>
            </a:prstGeom>
            <a:solidFill>
              <a:srgbClr val="1515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236721" y="5695950"/>
              <a:ext cx="3705225"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502745" y="4004854"/>
              <a:ext cx="2290111" cy="2430484"/>
              <a:chOff x="161121" y="2273492"/>
              <a:chExt cx="2290111" cy="2430484"/>
            </a:xfrm>
          </p:grpSpPr>
          <p:pic>
            <p:nvPicPr>
              <p:cNvPr id="39" name="Picture 12" descr="Yellow Sticky Notes PNG Image - PurePNG | Free transparent CC0 PNG Image  Library | Yellow sticky notes, Sticky notes, Paper background tex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46231">
                <a:off x="161121" y="2273492"/>
                <a:ext cx="2290111" cy="2430484"/>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p:cNvSpPr txBox="1"/>
              <p:nvPr/>
            </p:nvSpPr>
            <p:spPr>
              <a:xfrm rot="21161077">
                <a:off x="599532" y="2817100"/>
                <a:ext cx="1413287"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1</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grpSp>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4238008" y="5804840"/>
              <a:ext cx="3718557" cy="996010"/>
            </a:xfrm>
            <a:prstGeom prst="rect">
              <a:avLst/>
            </a:prstGeom>
          </p:spPr>
        </p:pic>
        <p:pic>
          <p:nvPicPr>
            <p:cNvPr id="15" name="Picture 2" descr="It is all about the thinking process and a fantastic way of visualising it  with Mind Maps. You will find here many resources that I am colle… |  Griffonnages, Fond d'écran téléph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97684">
              <a:off x="9272110" y="4032040"/>
              <a:ext cx="2310876" cy="232125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p:cNvGrpSpPr/>
            <p:nvPr/>
          </p:nvGrpSpPr>
          <p:grpSpPr>
            <a:xfrm rot="21132271">
              <a:off x="840724" y="122361"/>
              <a:ext cx="2002727" cy="1264812"/>
              <a:chOff x="9788000" y="1237043"/>
              <a:chExt cx="2002727" cy="1264812"/>
            </a:xfrm>
          </p:grpSpPr>
          <p:pic>
            <p:nvPicPr>
              <p:cNvPr id="37" name="Image 36"/>
              <p:cNvPicPr>
                <a:picLocks noChangeAspect="1"/>
              </p:cNvPicPr>
              <p:nvPr/>
            </p:nvPicPr>
            <p:blipFill rotWithShape="1">
              <a:blip r:embed="rId6" cstate="print">
                <a:extLst>
                  <a:ext uri="{28A0092B-C50C-407E-A947-70E740481C1C}">
                    <a14:useLocalDpi xmlns:a14="http://schemas.microsoft.com/office/drawing/2010/main" val="0"/>
                  </a:ext>
                </a:extLst>
              </a:blip>
              <a:srcRect l="13995" t="17382" r="13993" b="20171"/>
              <a:stretch/>
            </p:blipFill>
            <p:spPr>
              <a:xfrm rot="346853">
                <a:off x="9788000" y="1363587"/>
                <a:ext cx="2002727" cy="1138268"/>
              </a:xfrm>
              <a:prstGeom prst="rect">
                <a:avLst/>
              </a:prstGeom>
              <a:effectLst>
                <a:outerShdw blurRad="50800" dist="38100" sx="102000" sy="102000" algn="l" rotWithShape="0">
                  <a:prstClr val="black">
                    <a:alpha val="40000"/>
                  </a:prstClr>
                </a:outerShdw>
              </a:effectLst>
            </p:spPr>
          </p:pic>
          <p:pic>
            <p:nvPicPr>
              <p:cNvPr id="38" name="Imag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5125" y="1237043"/>
                <a:ext cx="521294" cy="407479"/>
              </a:xfrm>
              <a:prstGeom prst="rect">
                <a:avLst/>
              </a:prstGeom>
            </p:spPr>
          </p:pic>
        </p:grpSp>
        <p:grpSp>
          <p:nvGrpSpPr>
            <p:cNvPr id="17" name="Groupe 16"/>
            <p:cNvGrpSpPr/>
            <p:nvPr/>
          </p:nvGrpSpPr>
          <p:grpSpPr>
            <a:xfrm>
              <a:off x="5985342" y="285194"/>
              <a:ext cx="6101673" cy="1106256"/>
              <a:chOff x="6090327" y="95931"/>
              <a:chExt cx="6101673" cy="1106256"/>
            </a:xfrm>
          </p:grpSpPr>
          <p:grpSp>
            <p:nvGrpSpPr>
              <p:cNvPr id="33" name="Groupe 32"/>
              <p:cNvGrpSpPr/>
              <p:nvPr/>
            </p:nvGrpSpPr>
            <p:grpSpPr>
              <a:xfrm>
                <a:off x="6090327" y="95931"/>
                <a:ext cx="6101673" cy="1106256"/>
                <a:chOff x="1954816" y="140247"/>
                <a:chExt cx="8269033" cy="1475836"/>
              </a:xfrm>
            </p:grpSpPr>
            <p:pic>
              <p:nvPicPr>
                <p:cNvPr id="35" name="Image 34"/>
                <p:cNvPicPr>
                  <a:picLocks noChangeAspect="1"/>
                </p:cNvPicPr>
                <p:nvPr/>
              </p:nvPicPr>
              <p:blipFill rotWithShape="1">
                <a:blip r:embed="rId8" cstate="print">
                  <a:extLst>
                    <a:ext uri="{28A0092B-C50C-407E-A947-70E740481C1C}">
                      <a14:useLocalDpi xmlns:a14="http://schemas.microsoft.com/office/drawing/2010/main" val="0"/>
                    </a:ext>
                  </a:extLst>
                </a:blip>
                <a:srcRect b="70972"/>
                <a:stretch/>
              </p:blipFill>
              <p:spPr>
                <a:xfrm>
                  <a:off x="1954816" y="140247"/>
                  <a:ext cx="8269033" cy="1136285"/>
                </a:xfrm>
                <a:prstGeom prst="rect">
                  <a:avLst/>
                </a:prstGeom>
              </p:spPr>
            </p:pic>
            <p:pic>
              <p:nvPicPr>
                <p:cNvPr id="36" name="Image 35"/>
                <p:cNvPicPr>
                  <a:picLocks noChangeAspect="1"/>
                </p:cNvPicPr>
                <p:nvPr/>
              </p:nvPicPr>
              <p:blipFill rotWithShape="1">
                <a:blip r:embed="rId9" cstate="print">
                  <a:extLst>
                    <a:ext uri="{28A0092B-C50C-407E-A947-70E740481C1C}">
                      <a14:useLocalDpi xmlns:a14="http://schemas.microsoft.com/office/drawing/2010/main" val="0"/>
                    </a:ext>
                  </a:extLst>
                </a:blip>
                <a:srcRect t="87361"/>
                <a:stretch/>
              </p:blipFill>
              <p:spPr>
                <a:xfrm>
                  <a:off x="1954816" y="1110674"/>
                  <a:ext cx="8269033" cy="505409"/>
                </a:xfrm>
                <a:prstGeom prst="rect">
                  <a:avLst/>
                </a:prstGeom>
              </p:spPr>
            </p:pic>
          </p:grpSp>
          <p:sp>
            <p:nvSpPr>
              <p:cNvPr id="34" name="Titre 1"/>
              <p:cNvSpPr txBox="1">
                <a:spLocks/>
              </p:cNvSpPr>
              <p:nvPr/>
            </p:nvSpPr>
            <p:spPr>
              <a:xfrm>
                <a:off x="6565285" y="239126"/>
                <a:ext cx="5134337" cy="570612"/>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smtClean="0">
                    <a:ln w="28575">
                      <a:noFill/>
                    </a:ln>
                    <a:latin typeface="Kristen ITC" panose="03050502040202030202" pitchFamily="66" charset="0"/>
                  </a:rPr>
                  <a:t>Team Name</a:t>
                </a:r>
                <a:endParaRPr lang="fr-FR" sz="2800" b="1" dirty="0">
                  <a:ln w="28575">
                    <a:noFill/>
                  </a:ln>
                  <a:latin typeface="Kristen ITC" panose="03050502040202030202" pitchFamily="66" charset="0"/>
                </a:endParaRPr>
              </a:p>
            </p:txBody>
          </p:sp>
        </p:grpSp>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3719">
              <a:off x="3265495" y="3477244"/>
              <a:ext cx="2210466" cy="2136342"/>
            </a:xfrm>
            <a:prstGeom prst="rect">
              <a:avLst/>
            </a:prstGeom>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97876">
              <a:off x="6079072" y="3172630"/>
              <a:ext cx="2465349" cy="2630624"/>
            </a:xfrm>
            <a:prstGeom prst="rect">
              <a:avLst/>
            </a:prstGeom>
          </p:spPr>
        </p:pic>
        <p:sp>
          <p:nvSpPr>
            <p:cNvPr id="24" name="ZoneTexte 23"/>
            <p:cNvSpPr txBox="1"/>
            <p:nvPr/>
          </p:nvSpPr>
          <p:spPr>
            <a:xfrm rot="21161077">
              <a:off x="3455424" y="3881788"/>
              <a:ext cx="1706039"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2</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sp>
          <p:nvSpPr>
            <p:cNvPr id="25" name="ZoneTexte 24"/>
            <p:cNvSpPr txBox="1"/>
            <p:nvPr/>
          </p:nvSpPr>
          <p:spPr>
            <a:xfrm rot="21423740">
              <a:off x="6647513" y="3838462"/>
              <a:ext cx="1469034"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3</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sp>
          <p:nvSpPr>
            <p:cNvPr id="26" name="ZoneTexte 25"/>
            <p:cNvSpPr txBox="1"/>
            <p:nvPr/>
          </p:nvSpPr>
          <p:spPr>
            <a:xfrm rot="375949">
              <a:off x="9586217" y="4495400"/>
              <a:ext cx="1615907" cy="1231106"/>
            </a:xfrm>
            <a:prstGeom prst="rect">
              <a:avLst/>
            </a:prstGeom>
            <a:noFill/>
          </p:spPr>
          <p:txBody>
            <a:bodyPr wrap="square" rtlCol="0">
              <a:spAutoFit/>
            </a:bodyPr>
            <a:lstStyle/>
            <a:p>
              <a:pPr algn="ctr"/>
              <a:r>
                <a:rPr lang="fr-FR" sz="1400" b="1" dirty="0" err="1" smtClean="0">
                  <a:latin typeface="Arial Narrow" panose="020B0606020202030204" pitchFamily="34" charset="0"/>
                </a:rPr>
                <a:t>Teammate</a:t>
              </a:r>
              <a:r>
                <a:rPr lang="fr-FR" sz="1400" b="1" dirty="0" smtClean="0">
                  <a:latin typeface="Arial Narrow" panose="020B0606020202030204" pitchFamily="34" charset="0"/>
                </a:rPr>
                <a:t> 4</a:t>
              </a:r>
            </a:p>
            <a:p>
              <a:endParaRPr lang="fr-FR" sz="1200" b="1" u="sng" dirty="0" smtClean="0">
                <a:solidFill>
                  <a:srgbClr val="CC0000"/>
                </a:solidFill>
                <a:latin typeface="Arial Narrow" panose="020B0606020202030204" pitchFamily="34" charset="0"/>
              </a:endParaRPr>
            </a:p>
            <a:p>
              <a:r>
                <a:rPr lang="fr-FR" sz="1200" dirty="0" smtClean="0">
                  <a:latin typeface="Arial Narrow" panose="020B0606020202030204" pitchFamily="34" charset="0"/>
                </a:rPr>
                <a:t>jhslhmslmhsflmhfsmhsfmshmsfhsfmhfsmfhsmshsfmhsfoqhipdsjqipjudpqzudoziqo^ziqo^</a:t>
              </a:r>
              <a:endParaRPr lang="fr-FR" sz="1200" dirty="0">
                <a:latin typeface="Arial Narrow" panose="020B0606020202030204" pitchFamily="34" charset="0"/>
              </a:endParaRPr>
            </a:p>
          </p:txBody>
        </p:sp>
        <p:pic>
          <p:nvPicPr>
            <p:cNvPr id="27" name="Imag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3264" y="3399140"/>
              <a:ext cx="372883" cy="610954"/>
            </a:xfrm>
            <a:prstGeom prst="rect">
              <a:avLst/>
            </a:prstGeom>
          </p:spPr>
        </p:pic>
        <p:pic>
          <p:nvPicPr>
            <p:cNvPr id="30" name="Imag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4024" y="359402"/>
              <a:ext cx="492312" cy="430628"/>
            </a:xfrm>
            <a:prstGeom prst="rect">
              <a:avLst/>
            </a:prstGeom>
          </p:spPr>
        </p:pic>
        <p:pic>
          <p:nvPicPr>
            <p:cNvPr id="31" name="Imag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618340">
              <a:off x="11330172" y="468120"/>
              <a:ext cx="486160" cy="425247"/>
            </a:xfrm>
            <a:prstGeom prst="rect">
              <a:avLst/>
            </a:prstGeom>
          </p:spPr>
        </p:pic>
      </p:grpSp>
      <p:sp>
        <p:nvSpPr>
          <p:cNvPr id="5" name="Espace réservé pour une image  4" descr="Photo&#10;"/>
          <p:cNvSpPr>
            <a:spLocks noGrp="1"/>
          </p:cNvSpPr>
          <p:nvPr>
            <p:ph type="pic" sz="quarter" idx="10"/>
          </p:nvPr>
        </p:nvSpPr>
        <p:spPr>
          <a:xfrm rot="21343811">
            <a:off x="3339541" y="1441966"/>
            <a:ext cx="1600264" cy="1781288"/>
          </a:xfrm>
          <a:solidFill>
            <a:schemeClr val="accent1">
              <a:lumMod val="20000"/>
              <a:lumOff val="80000"/>
              <a:alpha val="63000"/>
            </a:schemeClr>
          </a:solidFill>
        </p:spPr>
      </p:sp>
      <p:sp>
        <p:nvSpPr>
          <p:cNvPr id="6" name="Espace réservé pour une image  5" descr="Photo&#10;"/>
          <p:cNvSpPr>
            <a:spLocks noGrp="1"/>
          </p:cNvSpPr>
          <p:nvPr>
            <p:ph type="pic" sz="quarter" idx="11"/>
          </p:nvPr>
        </p:nvSpPr>
        <p:spPr>
          <a:xfrm rot="21054116">
            <a:off x="495103" y="2096259"/>
            <a:ext cx="1504097" cy="1667597"/>
          </a:xfrm>
          <a:solidFill>
            <a:schemeClr val="accent1">
              <a:lumMod val="20000"/>
              <a:lumOff val="80000"/>
              <a:alpha val="63000"/>
            </a:schemeClr>
          </a:solidFill>
        </p:spPr>
      </p:sp>
      <p:sp>
        <p:nvSpPr>
          <p:cNvPr id="7" name="Espace réservé pour une image  6" descr="Photo&#10;"/>
          <p:cNvSpPr>
            <a:spLocks noGrp="1"/>
          </p:cNvSpPr>
          <p:nvPr>
            <p:ph type="pic" sz="quarter" idx="12"/>
          </p:nvPr>
        </p:nvSpPr>
        <p:spPr>
          <a:xfrm rot="197503">
            <a:off x="6586812" y="1472271"/>
            <a:ext cx="1484516" cy="1724477"/>
          </a:xfrm>
          <a:solidFill>
            <a:schemeClr val="accent1">
              <a:lumMod val="20000"/>
              <a:lumOff val="80000"/>
              <a:alpha val="63000"/>
            </a:schemeClr>
          </a:solidFill>
        </p:spPr>
      </p:sp>
      <p:sp>
        <p:nvSpPr>
          <p:cNvPr id="8" name="Espace réservé pour une image  7" descr="Photo&#10;"/>
          <p:cNvSpPr>
            <a:spLocks noGrp="1"/>
          </p:cNvSpPr>
          <p:nvPr>
            <p:ph type="pic" sz="quarter" idx="13"/>
          </p:nvPr>
        </p:nvSpPr>
        <p:spPr>
          <a:xfrm rot="497323">
            <a:off x="9981538" y="2019455"/>
            <a:ext cx="1358900" cy="1710704"/>
          </a:xfrm>
          <a:solidFill>
            <a:schemeClr val="accent1">
              <a:lumMod val="20000"/>
              <a:lumOff val="80000"/>
              <a:alpha val="63000"/>
            </a:schemeClr>
          </a:solidFill>
        </p:spPr>
      </p:sp>
      <p:pic>
        <p:nvPicPr>
          <p:cNvPr id="42" name="Imag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899955" y="2002938"/>
            <a:ext cx="521294" cy="407479"/>
          </a:xfrm>
          <a:prstGeom prst="rect">
            <a:avLst/>
          </a:prstGeom>
        </p:spPr>
      </p:pic>
      <p:pic>
        <p:nvPicPr>
          <p:cNvPr id="43" name="Imag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3634498" y="1363401"/>
            <a:ext cx="521294" cy="407479"/>
          </a:xfrm>
          <a:prstGeom prst="rect">
            <a:avLst/>
          </a:prstGeom>
        </p:spPr>
      </p:pic>
      <p:pic>
        <p:nvPicPr>
          <p:cNvPr id="44" name="Imag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7079105" y="1376628"/>
            <a:ext cx="521294" cy="407479"/>
          </a:xfrm>
          <a:prstGeom prst="rect">
            <a:avLst/>
          </a:prstGeom>
        </p:spPr>
      </p:pic>
      <p:pic>
        <p:nvPicPr>
          <p:cNvPr id="45" name="Imag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9836">
            <a:off x="10844493" y="1992990"/>
            <a:ext cx="521294" cy="407479"/>
          </a:xfrm>
          <a:prstGeom prst="rect">
            <a:avLst/>
          </a:prstGeom>
        </p:spPr>
      </p:pic>
    </p:spTree>
    <p:extLst>
      <p:ext uri="{BB962C8B-B14F-4D97-AF65-F5344CB8AC3E}">
        <p14:creationId xmlns:p14="http://schemas.microsoft.com/office/powerpoint/2010/main" val="22360064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4349"/>
            <a:ext cx="12203324" cy="6853651"/>
            <a:chOff x="0" y="0"/>
            <a:chExt cx="12203324" cy="6853651"/>
          </a:xfrm>
        </p:grpSpPr>
        <p:pic>
          <p:nvPicPr>
            <p:cNvPr id="3" name="Image 2"/>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t="5394" b="10371"/>
            <a:stretch/>
          </p:blipFill>
          <p:spPr>
            <a:xfrm>
              <a:off x="0" y="0"/>
              <a:ext cx="12192000" cy="6844937"/>
            </a:xfrm>
            <a:prstGeom prst="rect">
              <a:avLst/>
            </a:prstGeom>
          </p:spPr>
        </p:pic>
        <p:sp>
          <p:nvSpPr>
            <p:cNvPr id="6" name="Rectangle 5"/>
            <p:cNvSpPr/>
            <p:nvPr/>
          </p:nvSpPr>
          <p:spPr>
            <a:xfrm>
              <a:off x="0" y="6457951"/>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330390" y="5201854"/>
              <a:ext cx="5090153" cy="98819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400" dirty="0">
                  <a:ln w="12700">
                    <a:noFill/>
                  </a:ln>
                  <a:solidFill>
                    <a:schemeClr val="bg1"/>
                  </a:solidFill>
                  <a:latin typeface="Impact" panose="020B0806030902050204" pitchFamily="34" charset="0"/>
                </a:rPr>
                <a:t>2</a:t>
              </a:r>
              <a:r>
                <a:rPr lang="fr-FR" sz="11400" dirty="0" smtClean="0">
                  <a:ln w="12700">
                    <a:noFill/>
                  </a:ln>
                  <a:solidFill>
                    <a:schemeClr val="bg1"/>
                  </a:solidFill>
                  <a:latin typeface="Impact" panose="020B0806030902050204" pitchFamily="34" charset="0"/>
                </a:rPr>
                <a:t>. THE EVENT</a:t>
              </a:r>
            </a:p>
            <a:p>
              <a:pPr algn="l"/>
              <a:r>
                <a:rPr lang="fr-FR" sz="5500" dirty="0" smtClean="0">
                  <a:ln>
                    <a:solidFill>
                      <a:schemeClr val="bg1"/>
                    </a:solidFill>
                  </a:ln>
                  <a:solidFill>
                    <a:srgbClr val="CC0000"/>
                  </a:solidFill>
                  <a:latin typeface="Impact" panose="020B0806030902050204" pitchFamily="34" charset="0"/>
                </a:rPr>
                <a:t>RAID IN FRANCE </a:t>
              </a:r>
              <a:endParaRPr lang="fr-FR" sz="5500" dirty="0">
                <a:ln>
                  <a:solidFill>
                    <a:schemeClr val="bg1"/>
                  </a:solidFill>
                </a:ln>
                <a:solidFill>
                  <a:srgbClr val="CC0000"/>
                </a:solidFill>
                <a:latin typeface="Impact" panose="020B0806030902050204" pitchFamily="34" charset="0"/>
              </a:endParaRPr>
            </a:p>
          </p:txBody>
        </p:sp>
        <p:sp>
          <p:nvSpPr>
            <p:cNvPr id="8" name="Rectangle 7"/>
            <p:cNvSpPr/>
            <p:nvPr/>
          </p:nvSpPr>
          <p:spPr>
            <a:xfrm>
              <a:off x="2542903" y="5904411"/>
              <a:ext cx="2877640" cy="78922"/>
            </a:xfrm>
            <a:prstGeom prst="rect">
              <a:avLst/>
            </a:prstGeom>
            <a:solidFill>
              <a:srgbClr val="CC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0"/>
              <a:ext cx="12192000" cy="395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p:cNvGrpSpPr/>
            <p:nvPr/>
          </p:nvGrpSpPr>
          <p:grpSpPr>
            <a:xfrm>
              <a:off x="9440562" y="126999"/>
              <a:ext cx="2762762" cy="131802"/>
              <a:chOff x="0" y="5667632"/>
              <a:chExt cx="4078926" cy="131802"/>
            </a:xfrm>
          </p:grpSpPr>
          <p:cxnSp>
            <p:nvCxnSpPr>
              <p:cNvPr id="12" name="Connecteur droit 11"/>
              <p:cNvCxnSpPr/>
              <p:nvPr/>
            </p:nvCxnSpPr>
            <p:spPr>
              <a:xfrm flipV="1">
                <a:off x="0" y="5667632"/>
                <a:ext cx="4069492" cy="1"/>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28418" y="5696464"/>
                <a:ext cx="3550508" cy="411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049975" y="5729414"/>
                <a:ext cx="301505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564663" y="5766484"/>
                <a:ext cx="250430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2029762" y="5795315"/>
                <a:ext cx="2034746" cy="41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3937" y="2015756"/>
              <a:ext cx="2919813" cy="2817501"/>
            </a:xfrm>
            <a:prstGeom prst="rect">
              <a:avLst/>
            </a:prstGeom>
            <a:effectLst>
              <a:glow rad="139700">
                <a:schemeClr val="bg1">
                  <a:alpha val="40000"/>
                </a:schemeClr>
              </a:glow>
            </a:effectLst>
          </p:spPr>
        </p:pic>
      </p:grpSp>
    </p:spTree>
    <p:extLst>
      <p:ext uri="{BB962C8B-B14F-4D97-AF65-F5344CB8AC3E}">
        <p14:creationId xmlns:p14="http://schemas.microsoft.com/office/powerpoint/2010/main" val="36640288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1058" y="0"/>
            <a:ext cx="12209796" cy="6872264"/>
            <a:chOff x="64582" y="-1"/>
            <a:chExt cx="12209796" cy="6872264"/>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687" r="9707"/>
            <a:stretch/>
          </p:blipFill>
          <p:spPr>
            <a:xfrm>
              <a:off x="8279027" y="0"/>
              <a:ext cx="3912973" cy="6858000"/>
            </a:xfrm>
            <a:prstGeom prst="rect">
              <a:avLst/>
            </a:prstGeom>
          </p:spPr>
        </p:pic>
        <p:sp>
          <p:nvSpPr>
            <p:cNvPr id="5" name="Triangle rectangle 4"/>
            <p:cNvSpPr/>
            <p:nvPr/>
          </p:nvSpPr>
          <p:spPr>
            <a:xfrm flipH="1">
              <a:off x="11186984" y="2825578"/>
              <a:ext cx="1087394" cy="403242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rectangle 8"/>
            <p:cNvSpPr/>
            <p:nvPr/>
          </p:nvSpPr>
          <p:spPr>
            <a:xfrm rot="10800000" flipH="1">
              <a:off x="8274907" y="-1"/>
              <a:ext cx="2030628" cy="68065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l="87118"/>
            <a:stretch/>
          </p:blipFill>
          <p:spPr>
            <a:xfrm>
              <a:off x="11382863" y="6273918"/>
              <a:ext cx="734995" cy="474928"/>
            </a:xfrm>
            <a:prstGeom prst="rect">
              <a:avLst/>
            </a:prstGeom>
          </p:spPr>
        </p:pic>
        <p:sp>
          <p:nvSpPr>
            <p:cNvPr id="17" name="ZoneTexte 16"/>
            <p:cNvSpPr txBox="1"/>
            <p:nvPr/>
          </p:nvSpPr>
          <p:spPr>
            <a:xfrm>
              <a:off x="4087344" y="452627"/>
              <a:ext cx="5625933" cy="584775"/>
            </a:xfrm>
            <a:prstGeom prst="rect">
              <a:avLst/>
            </a:prstGeom>
            <a:noFill/>
          </p:spPr>
          <p:txBody>
            <a:bodyPr wrap="square" rtlCol="0">
              <a:spAutoFit/>
            </a:bodyPr>
            <a:lstStyle/>
            <a:p>
              <a:pPr algn="r"/>
              <a:r>
                <a:rPr lang="fr-FR" sz="3200" dirty="0">
                  <a:solidFill>
                    <a:srgbClr val="CC0000"/>
                  </a:solidFill>
                  <a:latin typeface="Impact" panose="020B0806030902050204" pitchFamily="34" charset="0"/>
                </a:rPr>
                <a:t>ARWS CIRCUIT</a:t>
              </a:r>
            </a:p>
          </p:txBody>
        </p:sp>
        <p:sp>
          <p:nvSpPr>
            <p:cNvPr id="18" name="Rectangle 17"/>
            <p:cNvSpPr/>
            <p:nvPr/>
          </p:nvSpPr>
          <p:spPr>
            <a:xfrm>
              <a:off x="4111191" y="1041710"/>
              <a:ext cx="5625933" cy="4571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rotWithShape="1">
            <a:blip r:embed="rId4" cstate="print">
              <a:extLst>
                <a:ext uri="{28A0092B-C50C-407E-A947-70E740481C1C}">
                  <a14:useLocalDpi xmlns:a14="http://schemas.microsoft.com/office/drawing/2010/main" val="0"/>
                </a:ext>
              </a:extLst>
            </a:blip>
            <a:srcRect r="68923"/>
            <a:stretch/>
          </p:blipFill>
          <p:spPr>
            <a:xfrm>
              <a:off x="266083" y="313371"/>
              <a:ext cx="3718557" cy="996010"/>
            </a:xfrm>
            <a:prstGeom prst="rect">
              <a:avLst/>
            </a:prstGeom>
          </p:spPr>
        </p:pic>
        <p:sp>
          <p:nvSpPr>
            <p:cNvPr id="2" name="ZoneTexte 1"/>
            <p:cNvSpPr txBox="1"/>
            <p:nvPr/>
          </p:nvSpPr>
          <p:spPr>
            <a:xfrm>
              <a:off x="64583" y="1572795"/>
              <a:ext cx="6856990" cy="461665"/>
            </a:xfrm>
            <a:prstGeom prst="rect">
              <a:avLst/>
            </a:prstGeom>
            <a:noFill/>
          </p:spPr>
          <p:txBody>
            <a:bodyPr wrap="square" rtlCol="0">
              <a:spAutoFit/>
            </a:bodyPr>
            <a:lstStyle/>
            <a:p>
              <a:pPr algn="r"/>
              <a:r>
                <a:rPr lang="en-US" sz="1200" dirty="0">
                  <a:latin typeface="Carlito" panose="020F0502020204030204" pitchFamily="34" charset="0"/>
                  <a:cs typeface="Carlito" panose="020F0502020204030204" pitchFamily="34" charset="0"/>
                </a:rPr>
                <a:t>Adventure Racing World Series (ARWS) was created in 2001. It is the circuit that unites “long-distance” adventure racings around the globe. It organizes and structures the world cup</a:t>
              </a:r>
              <a:r>
                <a:rPr lang="fr-FR" sz="1200" dirty="0" smtClean="0">
                  <a:latin typeface="Carlito" panose="020F0502020204030204" pitchFamily="34" charset="0"/>
                  <a:cs typeface="Carlito" panose="020F0502020204030204" pitchFamily="34" charset="0"/>
                </a:rPr>
                <a:t>.</a:t>
              </a:r>
            </a:p>
          </p:txBody>
        </p:sp>
        <p:grpSp>
          <p:nvGrpSpPr>
            <p:cNvPr id="8" name="Groupe 7"/>
            <p:cNvGrpSpPr/>
            <p:nvPr/>
          </p:nvGrpSpPr>
          <p:grpSpPr>
            <a:xfrm>
              <a:off x="64582" y="3527034"/>
              <a:ext cx="5663054" cy="3345229"/>
              <a:chOff x="179395" y="3403255"/>
              <a:chExt cx="5663054" cy="3345229"/>
            </a:xfrm>
          </p:grpSpPr>
          <p:pic>
            <p:nvPicPr>
              <p:cNvPr id="12" name="Image 11"/>
              <p:cNvPicPr>
                <a:picLocks noChangeAspect="1"/>
              </p:cNvPicPr>
              <p:nvPr/>
            </p:nvPicPr>
            <p:blipFill>
              <a:blip r:embed="rId5"/>
              <a:stretch>
                <a:fillRect/>
              </a:stretch>
            </p:blipFill>
            <p:spPr>
              <a:xfrm>
                <a:off x="179395" y="3403255"/>
                <a:ext cx="5663054" cy="3345229"/>
              </a:xfrm>
              <a:prstGeom prst="rect">
                <a:avLst/>
              </a:prstGeom>
            </p:spPr>
          </p:pic>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19836">
                <a:off x="2808194" y="4551674"/>
                <a:ext cx="323092" cy="252551"/>
              </a:xfrm>
              <a:prstGeom prst="rect">
                <a:avLst/>
              </a:prstGeom>
            </p:spPr>
          </p:pic>
          <p:pic>
            <p:nvPicPr>
              <p:cNvPr id="20" name="Image 19"/>
              <p:cNvPicPr>
                <a:picLocks noChangeAspect="1"/>
              </p:cNvPicPr>
              <p:nvPr/>
            </p:nvPicPr>
            <p:blipFill rotWithShape="1">
              <a:blip r:embed="rId7" cstate="print">
                <a:extLst>
                  <a:ext uri="{28A0092B-C50C-407E-A947-70E740481C1C}">
                    <a14:useLocalDpi xmlns:a14="http://schemas.microsoft.com/office/drawing/2010/main" val="0"/>
                  </a:ext>
                </a:extLst>
              </a:blip>
              <a:srcRect l="8438" t="16421" r="4661" b="20501"/>
              <a:stretch/>
            </p:blipFill>
            <p:spPr>
              <a:xfrm>
                <a:off x="3560391" y="3613898"/>
                <a:ext cx="848498" cy="403654"/>
              </a:xfrm>
              <a:prstGeom prst="rect">
                <a:avLst/>
              </a:prstGeom>
              <a:ln w="12700">
                <a:solidFill>
                  <a:srgbClr val="CC0000"/>
                </a:solidFill>
              </a:ln>
            </p:spPr>
          </p:pic>
        </p:grpSp>
        <p:pic>
          <p:nvPicPr>
            <p:cNvPr id="63" name="Picture 18" descr="AR World Series (@ARWorldSeries) | Twitter"/>
            <p:cNvPicPr>
              <a:picLocks noChangeAspect="1" noChangeArrowheads="1"/>
            </p:cNvPicPr>
            <p:nvPr/>
          </p:nvPicPr>
          <p:blipFill rotWithShape="1">
            <a:blip r:embed="rId8">
              <a:extLst>
                <a:ext uri="{28A0092B-C50C-407E-A947-70E740481C1C}">
                  <a14:useLocalDpi xmlns:a14="http://schemas.microsoft.com/office/drawing/2010/main" val="0"/>
                </a:ext>
              </a:extLst>
            </a:blip>
            <a:srcRect t="23338" b="31055"/>
            <a:stretch/>
          </p:blipFill>
          <p:spPr bwMode="auto">
            <a:xfrm>
              <a:off x="7734965" y="1448747"/>
              <a:ext cx="1533893" cy="699581"/>
            </a:xfrm>
            <a:prstGeom prst="rect">
              <a:avLst/>
            </a:prstGeom>
            <a:noFill/>
            <a:extLst>
              <a:ext uri="{909E8E84-426E-40dd-AFC4-6F175D3DCCD1}">
                <a14:hiddenFill xmlns:a14="http://schemas.microsoft.com/office/drawing/2010/main">
                  <a:solidFill>
                    <a:srgbClr val="FFFFFF"/>
                  </a:solidFill>
                </a14:hiddenFill>
              </a:ext>
            </a:extLst>
          </p:spPr>
        </p:pic>
        <p:sp>
          <p:nvSpPr>
            <p:cNvPr id="64" name="ZoneTexte 63"/>
            <p:cNvSpPr txBox="1"/>
            <p:nvPr/>
          </p:nvSpPr>
          <p:spPr>
            <a:xfrm>
              <a:off x="84985" y="2863793"/>
              <a:ext cx="5965625" cy="461665"/>
            </a:xfrm>
            <a:prstGeom prst="rect">
              <a:avLst/>
            </a:prstGeom>
            <a:noFill/>
          </p:spPr>
          <p:txBody>
            <a:bodyPr wrap="square" rtlCol="0">
              <a:spAutoFit/>
            </a:bodyPr>
            <a:lstStyle/>
            <a:p>
              <a:pPr algn="r"/>
              <a:r>
                <a:rPr lang="en-US" sz="1200" dirty="0">
                  <a:latin typeface="Carlito" panose="020F0502020204030204" pitchFamily="34" charset="0"/>
                  <a:cs typeface="Carlito" panose="020F0502020204030204" pitchFamily="34" charset="0"/>
                </a:rPr>
                <a:t>All these rounds are qualifier events in the Adventure Racing World Championship (ARWC).</a:t>
              </a:r>
            </a:p>
            <a:p>
              <a:pPr algn="r"/>
              <a:r>
                <a:rPr lang="en-US" sz="1200" dirty="0">
                  <a:latin typeface="Carlito" panose="020F0502020204030204" pitchFamily="34" charset="0"/>
                  <a:cs typeface="Carlito" panose="020F0502020204030204" pitchFamily="34" charset="0"/>
                </a:rPr>
                <a:t>In </a:t>
              </a:r>
              <a:r>
                <a:rPr lang="en-US" sz="1200" dirty="0" err="1">
                  <a:latin typeface="Carlito" panose="020F0502020204030204" pitchFamily="34" charset="0"/>
                  <a:cs typeface="Carlito" panose="020F0502020204030204" pitchFamily="34" charset="0"/>
                </a:rPr>
                <a:t>october</a:t>
              </a:r>
              <a:r>
                <a:rPr lang="en-US" sz="1200" dirty="0">
                  <a:latin typeface="Carlito" panose="020F0502020204030204" pitchFamily="34" charset="0"/>
                  <a:cs typeface="Carlito" panose="020F0502020204030204" pitchFamily="34" charset="0"/>
                </a:rPr>
                <a:t> 2021, Spain will host this Championship.</a:t>
              </a:r>
              <a:endParaRPr lang="fr-FR" sz="1200" dirty="0">
                <a:latin typeface="Carlito" panose="020F0502020204030204" pitchFamily="34" charset="0"/>
                <a:cs typeface="Carlito" panose="020F0502020204030204" pitchFamily="34" charset="0"/>
              </a:endParaRPr>
            </a:p>
          </p:txBody>
        </p:sp>
        <p:sp>
          <p:nvSpPr>
            <p:cNvPr id="65" name="ZoneTexte 64"/>
            <p:cNvSpPr txBox="1"/>
            <p:nvPr/>
          </p:nvSpPr>
          <p:spPr>
            <a:xfrm>
              <a:off x="430022" y="2222528"/>
              <a:ext cx="6126112" cy="461665"/>
            </a:xfrm>
            <a:prstGeom prst="rect">
              <a:avLst/>
            </a:prstGeom>
            <a:noFill/>
          </p:spPr>
          <p:txBody>
            <a:bodyPr wrap="square" rtlCol="0">
              <a:spAutoFit/>
            </a:bodyPr>
            <a:lstStyle/>
            <a:p>
              <a:pPr algn="r"/>
              <a:r>
                <a:rPr lang="fr-FR" sz="1200" dirty="0">
                  <a:latin typeface="Carlito" panose="020F0502020204030204" pitchFamily="34" charset="0"/>
                  <a:cs typeface="Carlito" panose="020F0502020204030204" pitchFamily="34" charset="0"/>
                </a:rPr>
                <a:t>There are 16 rounds all </a:t>
              </a:r>
              <a:r>
                <a:rPr lang="fr-FR" sz="1200" dirty="0" err="1">
                  <a:latin typeface="Carlito" panose="020F0502020204030204" pitchFamily="34" charset="0"/>
                  <a:cs typeface="Carlito" panose="020F0502020204030204" pitchFamily="34" charset="0"/>
                </a:rPr>
                <a:t>around</a:t>
              </a:r>
              <a:r>
                <a:rPr lang="fr-FR" sz="1200" dirty="0">
                  <a:latin typeface="Carlito" panose="020F0502020204030204" pitchFamily="34" charset="0"/>
                  <a:cs typeface="Carlito" panose="020F0502020204030204" pitchFamily="34" charset="0"/>
                </a:rPr>
                <a:t> the world : Spain, South </a:t>
              </a:r>
              <a:r>
                <a:rPr lang="fr-FR" sz="1200" dirty="0" err="1">
                  <a:latin typeface="Carlito" panose="020F0502020204030204" pitchFamily="34" charset="0"/>
                  <a:cs typeface="Carlito" panose="020F0502020204030204" pitchFamily="34" charset="0"/>
                </a:rPr>
                <a:t>Africa</a:t>
              </a:r>
              <a:r>
                <a:rPr lang="fr-FR" sz="1200" dirty="0">
                  <a:latin typeface="Carlito" panose="020F0502020204030204" pitchFamily="34" charset="0"/>
                  <a:cs typeface="Carlito" panose="020F0502020204030204" pitchFamily="34" charset="0"/>
                </a:rPr>
                <a:t>, USA, </a:t>
              </a:r>
              <a:r>
                <a:rPr lang="fr-FR" sz="1200" dirty="0" err="1">
                  <a:latin typeface="Carlito" panose="020F0502020204030204" pitchFamily="34" charset="0"/>
                  <a:cs typeface="Carlito" panose="020F0502020204030204" pitchFamily="34" charset="0"/>
                </a:rPr>
                <a:t>Australia</a:t>
              </a:r>
              <a:r>
                <a:rPr lang="fr-FR" sz="1200" dirty="0">
                  <a:latin typeface="Carlito" panose="020F0502020204030204" pitchFamily="34" charset="0"/>
                  <a:cs typeface="Carlito" panose="020F0502020204030204" pitchFamily="34" charset="0"/>
                </a:rPr>
                <a:t>, France, </a:t>
              </a:r>
              <a:r>
                <a:rPr lang="fr-FR" sz="1200" dirty="0" err="1">
                  <a:latin typeface="Carlito" panose="020F0502020204030204" pitchFamily="34" charset="0"/>
                  <a:cs typeface="Carlito" panose="020F0502020204030204" pitchFamily="34" charset="0"/>
                </a:rPr>
                <a:t>Ecuador</a:t>
              </a:r>
              <a:r>
                <a:rPr lang="fr-FR" sz="1200" dirty="0">
                  <a:latin typeface="Carlito" panose="020F0502020204030204" pitchFamily="34" charset="0"/>
                  <a:cs typeface="Carlito" panose="020F0502020204030204" pitchFamily="34" charset="0"/>
                </a:rPr>
                <a:t>, Canada, </a:t>
              </a:r>
              <a:r>
                <a:rPr lang="fr-FR" sz="1200" dirty="0" err="1">
                  <a:latin typeface="Carlito" panose="020F0502020204030204" pitchFamily="34" charset="0"/>
                  <a:cs typeface="Carlito" panose="020F0502020204030204" pitchFamily="34" charset="0"/>
                </a:rPr>
                <a:t>Malaya,Paraguay</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Norway</a:t>
              </a:r>
              <a:r>
                <a:rPr lang="fr-FR" sz="1200" dirty="0">
                  <a:latin typeface="Carlito" panose="020F0502020204030204" pitchFamily="34" charset="0"/>
                  <a:cs typeface="Carlito" panose="020F0502020204030204" pitchFamily="34" charset="0"/>
                </a:rPr>
                <a:t>, Argentina, </a:t>
              </a:r>
              <a:r>
                <a:rPr lang="fr-FR" sz="1200" dirty="0" err="1">
                  <a:latin typeface="Carlito" panose="020F0502020204030204" pitchFamily="34" charset="0"/>
                  <a:cs typeface="Carlito" panose="020F0502020204030204" pitchFamily="34" charset="0"/>
                </a:rPr>
                <a:t>Japan</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India</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Croatia</a:t>
              </a:r>
              <a:r>
                <a:rPr lang="fr-FR" sz="1200" dirty="0">
                  <a:latin typeface="Carlito" panose="020F0502020204030204" pitchFamily="34" charset="0"/>
                  <a:cs typeface="Carlito" panose="020F0502020204030204" pitchFamily="34" charset="0"/>
                </a:rPr>
                <a:t>, United </a:t>
              </a:r>
              <a:r>
                <a:rPr lang="fr-FR" sz="1200" dirty="0" err="1">
                  <a:latin typeface="Carlito" panose="020F0502020204030204" pitchFamily="34" charset="0"/>
                  <a:cs typeface="Carlito" panose="020F0502020204030204" pitchFamily="34" charset="0"/>
                </a:rPr>
                <a:t>Kingdom</a:t>
              </a:r>
              <a:r>
                <a:rPr lang="fr-FR" sz="1200" dirty="0">
                  <a:latin typeface="Carlito" panose="020F0502020204030204" pitchFamily="34" charset="0"/>
                  <a:cs typeface="Carlito" panose="020F0502020204030204" pitchFamily="34" charset="0"/>
                </a:rPr>
                <a:t>, </a:t>
              </a:r>
              <a:r>
                <a:rPr lang="fr-FR" sz="1200" dirty="0" err="1">
                  <a:latin typeface="Carlito" panose="020F0502020204030204" pitchFamily="34" charset="0"/>
                  <a:cs typeface="Carlito" panose="020F0502020204030204" pitchFamily="34" charset="0"/>
                </a:rPr>
                <a:t>Colombia</a:t>
              </a:r>
              <a:r>
                <a:rPr lang="fr-FR" sz="1200" dirty="0">
                  <a:latin typeface="Carlito" panose="020F0502020204030204" pitchFamily="34" charset="0"/>
                  <a:cs typeface="Carlito" panose="020F0502020204030204" pitchFamily="34" charset="0"/>
                </a:rPr>
                <a:t>.</a:t>
              </a:r>
              <a:endParaRPr lang="fr-FR" sz="1200" dirty="0" smtClean="0">
                <a:latin typeface="Carlito" panose="020F0502020204030204" pitchFamily="34" charset="0"/>
                <a:cs typeface="Carlito" panose="020F0502020204030204" pitchFamily="34" charset="0"/>
              </a:endParaRPr>
            </a:p>
          </p:txBody>
        </p:sp>
        <p:pic>
          <p:nvPicPr>
            <p:cNvPr id="45" name="Imag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8669" y="50092"/>
              <a:ext cx="317820" cy="306684"/>
            </a:xfrm>
            <a:prstGeom prst="rect">
              <a:avLst/>
            </a:prstGeom>
            <a:effectLst/>
          </p:spPr>
        </p:pic>
      </p:grpSp>
      <p:pic>
        <p:nvPicPr>
          <p:cNvPr id="33" name="Image 32"/>
          <p:cNvPicPr>
            <a:picLocks noChangeAspect="1"/>
          </p:cNvPicPr>
          <p:nvPr/>
        </p:nvPicPr>
        <p:blipFill>
          <a:blip r:embed="rId10"/>
          <a:stretch>
            <a:fillRect/>
          </a:stretch>
        </p:blipFill>
        <p:spPr>
          <a:xfrm>
            <a:off x="6868411" y="2388073"/>
            <a:ext cx="2524473" cy="244516"/>
          </a:xfrm>
          <a:prstGeom prst="rect">
            <a:avLst/>
          </a:prstGeom>
        </p:spPr>
      </p:pic>
      <p:pic>
        <p:nvPicPr>
          <p:cNvPr id="34" name="Image 33"/>
          <p:cNvPicPr>
            <a:picLocks noChangeAspect="1"/>
          </p:cNvPicPr>
          <p:nvPr/>
        </p:nvPicPr>
        <p:blipFill>
          <a:blip r:embed="rId11"/>
          <a:stretch>
            <a:fillRect/>
          </a:stretch>
        </p:blipFill>
        <p:spPr>
          <a:xfrm>
            <a:off x="6977453" y="2745279"/>
            <a:ext cx="2306388" cy="211474"/>
          </a:xfrm>
          <a:prstGeom prst="rect">
            <a:avLst/>
          </a:prstGeom>
        </p:spPr>
      </p:pic>
      <p:pic>
        <p:nvPicPr>
          <p:cNvPr id="35" name="Image 34"/>
          <p:cNvPicPr>
            <a:picLocks noChangeAspect="1"/>
          </p:cNvPicPr>
          <p:nvPr/>
        </p:nvPicPr>
        <p:blipFill>
          <a:blip r:embed="rId12"/>
          <a:stretch>
            <a:fillRect/>
          </a:stretch>
        </p:blipFill>
        <p:spPr>
          <a:xfrm>
            <a:off x="6983213" y="3094437"/>
            <a:ext cx="2246910" cy="178431"/>
          </a:xfrm>
          <a:prstGeom prst="rect">
            <a:avLst/>
          </a:prstGeom>
        </p:spPr>
      </p:pic>
      <p:pic>
        <p:nvPicPr>
          <p:cNvPr id="36" name="Image 35"/>
          <p:cNvPicPr>
            <a:picLocks noChangeAspect="1"/>
          </p:cNvPicPr>
          <p:nvPr/>
        </p:nvPicPr>
        <p:blipFill>
          <a:blip r:embed="rId13"/>
          <a:stretch>
            <a:fillRect/>
          </a:stretch>
        </p:blipFill>
        <p:spPr>
          <a:xfrm>
            <a:off x="6572610" y="3404483"/>
            <a:ext cx="2524476" cy="224692"/>
          </a:xfrm>
          <a:prstGeom prst="rect">
            <a:avLst/>
          </a:prstGeom>
        </p:spPr>
      </p:pic>
      <p:pic>
        <p:nvPicPr>
          <p:cNvPr id="37" name="Image 36"/>
          <p:cNvPicPr>
            <a:picLocks noChangeAspect="1"/>
          </p:cNvPicPr>
          <p:nvPr/>
        </p:nvPicPr>
        <p:blipFill>
          <a:blip r:embed="rId14"/>
          <a:stretch>
            <a:fillRect/>
          </a:stretch>
        </p:blipFill>
        <p:spPr>
          <a:xfrm>
            <a:off x="6948180" y="3742318"/>
            <a:ext cx="2061870" cy="204865"/>
          </a:xfrm>
          <a:prstGeom prst="rect">
            <a:avLst/>
          </a:prstGeom>
        </p:spPr>
      </p:pic>
      <p:pic>
        <p:nvPicPr>
          <p:cNvPr id="38" name="Image 37"/>
          <p:cNvPicPr>
            <a:picLocks noChangeAspect="1"/>
          </p:cNvPicPr>
          <p:nvPr/>
        </p:nvPicPr>
        <p:blipFill>
          <a:blip r:embed="rId15"/>
          <a:stretch>
            <a:fillRect/>
          </a:stretch>
        </p:blipFill>
        <p:spPr>
          <a:xfrm>
            <a:off x="6392006" y="4033696"/>
            <a:ext cx="2484824" cy="257735"/>
          </a:xfrm>
          <a:prstGeom prst="rect">
            <a:avLst/>
          </a:prstGeom>
        </p:spPr>
      </p:pic>
      <p:pic>
        <p:nvPicPr>
          <p:cNvPr id="39" name="Image 38"/>
          <p:cNvPicPr>
            <a:picLocks noChangeAspect="1"/>
          </p:cNvPicPr>
          <p:nvPr/>
        </p:nvPicPr>
        <p:blipFill>
          <a:blip r:embed="rId16"/>
          <a:stretch>
            <a:fillRect/>
          </a:stretch>
        </p:blipFill>
        <p:spPr>
          <a:xfrm>
            <a:off x="6625561" y="4353614"/>
            <a:ext cx="2134570" cy="191649"/>
          </a:xfrm>
          <a:prstGeom prst="rect">
            <a:avLst/>
          </a:prstGeom>
        </p:spPr>
      </p:pic>
      <p:pic>
        <p:nvPicPr>
          <p:cNvPr id="40" name="Image 39"/>
          <p:cNvPicPr>
            <a:picLocks noChangeAspect="1"/>
          </p:cNvPicPr>
          <p:nvPr/>
        </p:nvPicPr>
        <p:blipFill>
          <a:blip r:embed="rId17"/>
          <a:stretch>
            <a:fillRect/>
          </a:stretch>
        </p:blipFill>
        <p:spPr>
          <a:xfrm>
            <a:off x="6100254" y="4679342"/>
            <a:ext cx="2611060" cy="224447"/>
          </a:xfrm>
          <a:prstGeom prst="rect">
            <a:avLst/>
          </a:prstGeom>
        </p:spPr>
      </p:pic>
      <p:pic>
        <p:nvPicPr>
          <p:cNvPr id="41" name="Image 40"/>
          <p:cNvPicPr>
            <a:picLocks noChangeAspect="1"/>
          </p:cNvPicPr>
          <p:nvPr/>
        </p:nvPicPr>
        <p:blipFill>
          <a:blip r:embed="rId18"/>
          <a:stretch>
            <a:fillRect/>
          </a:stretch>
        </p:blipFill>
        <p:spPr>
          <a:xfrm>
            <a:off x="6118406" y="5017143"/>
            <a:ext cx="2498042" cy="191649"/>
          </a:xfrm>
          <a:prstGeom prst="rect">
            <a:avLst/>
          </a:prstGeom>
        </p:spPr>
      </p:pic>
      <p:pic>
        <p:nvPicPr>
          <p:cNvPr id="42" name="Image 41"/>
          <p:cNvPicPr>
            <a:picLocks noChangeAspect="1"/>
          </p:cNvPicPr>
          <p:nvPr/>
        </p:nvPicPr>
        <p:blipFill>
          <a:blip r:embed="rId19"/>
          <a:stretch>
            <a:fillRect/>
          </a:stretch>
        </p:blipFill>
        <p:spPr>
          <a:xfrm>
            <a:off x="6047966" y="5342871"/>
            <a:ext cx="2392304" cy="224692"/>
          </a:xfrm>
          <a:prstGeom prst="rect">
            <a:avLst/>
          </a:prstGeom>
        </p:spPr>
      </p:pic>
      <p:pic>
        <p:nvPicPr>
          <p:cNvPr id="43" name="Image 42"/>
          <p:cNvPicPr>
            <a:picLocks noChangeAspect="1"/>
          </p:cNvPicPr>
          <p:nvPr/>
        </p:nvPicPr>
        <p:blipFill>
          <a:blip r:embed="rId20"/>
          <a:stretch>
            <a:fillRect/>
          </a:stretch>
        </p:blipFill>
        <p:spPr>
          <a:xfrm>
            <a:off x="5874293" y="5663614"/>
            <a:ext cx="2504649" cy="251126"/>
          </a:xfrm>
          <a:prstGeom prst="rect">
            <a:avLst/>
          </a:prstGeom>
        </p:spPr>
      </p:pic>
      <p:pic>
        <p:nvPicPr>
          <p:cNvPr id="44" name="Image 43"/>
          <p:cNvPicPr>
            <a:picLocks noChangeAspect="1"/>
          </p:cNvPicPr>
          <p:nvPr/>
        </p:nvPicPr>
        <p:blipFill>
          <a:blip r:embed="rId21"/>
          <a:stretch>
            <a:fillRect/>
          </a:stretch>
        </p:blipFill>
        <p:spPr>
          <a:xfrm>
            <a:off x="6363127" y="6051651"/>
            <a:ext cx="1890048" cy="237908"/>
          </a:xfrm>
          <a:prstGeom prst="rect">
            <a:avLst/>
          </a:prstGeom>
        </p:spPr>
      </p:pic>
      <p:pic>
        <p:nvPicPr>
          <p:cNvPr id="46" name="Image 45"/>
          <p:cNvPicPr>
            <a:picLocks noChangeAspect="1"/>
          </p:cNvPicPr>
          <p:nvPr/>
        </p:nvPicPr>
        <p:blipFill>
          <a:blip r:embed="rId22"/>
          <a:stretch>
            <a:fillRect/>
          </a:stretch>
        </p:blipFill>
        <p:spPr>
          <a:xfrm>
            <a:off x="5802908" y="6418698"/>
            <a:ext cx="2425341" cy="323819"/>
          </a:xfrm>
          <a:prstGeom prst="rect">
            <a:avLst/>
          </a:prstGeom>
        </p:spPr>
      </p:pic>
    </p:spTree>
    <p:extLst>
      <p:ext uri="{BB962C8B-B14F-4D97-AF65-F5344CB8AC3E}">
        <p14:creationId xmlns:p14="http://schemas.microsoft.com/office/powerpoint/2010/main" val="5877624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1871</TotalTime>
  <Words>1691</Words>
  <Application>Microsoft Macintosh PowerPoint</Application>
  <PresentationFormat>Personnalisé</PresentationFormat>
  <Paragraphs>250</Paragraphs>
  <Slides>22</Slides>
  <Notes>0</Notes>
  <HiddenSlides>0</HiddenSlides>
  <MMClips>0</MMClips>
  <ScaleCrop>false</ScaleCrop>
  <HeadingPairs>
    <vt:vector size="4" baseType="variant">
      <vt:variant>
        <vt:lpstr>Thème</vt:lpstr>
      </vt:variant>
      <vt:variant>
        <vt:i4>3</vt:i4>
      </vt:variant>
      <vt:variant>
        <vt:lpstr>Titres des diapositives</vt:lpstr>
      </vt:variant>
      <vt:variant>
        <vt:i4>22</vt:i4>
      </vt:variant>
    </vt:vector>
  </HeadingPairs>
  <TitlesOfParts>
    <vt:vector size="25" baseType="lpstr">
      <vt:lpstr>Thème Office</vt:lpstr>
      <vt:lpstr>1_Conception personnalisée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Région Nouvelle-Aquitaine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DOSSIER DE SPONSORING</dc:title>
  <dc:creator>RASSINEUX Brice</dc:creator>
  <cp:lastModifiedBy>Futura</cp:lastModifiedBy>
  <cp:revision>203</cp:revision>
  <dcterms:created xsi:type="dcterms:W3CDTF">2020-10-08T12:09:44Z</dcterms:created>
  <dcterms:modified xsi:type="dcterms:W3CDTF">2020-10-19T11:53:53Z</dcterms:modified>
</cp:coreProperties>
</file>